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2" r:id="rId1"/>
  </p:sldMasterIdLst>
  <p:notesMasterIdLst>
    <p:notesMasterId r:id="rId22"/>
  </p:notesMasterIdLst>
  <p:handoutMasterIdLst>
    <p:handoutMasterId r:id="rId23"/>
  </p:handoutMasterIdLst>
  <p:sldIdLst>
    <p:sldId id="285" r:id="rId2"/>
    <p:sldId id="290" r:id="rId3"/>
    <p:sldId id="301" r:id="rId4"/>
    <p:sldId id="304" r:id="rId5"/>
    <p:sldId id="305" r:id="rId6"/>
    <p:sldId id="306" r:id="rId7"/>
    <p:sldId id="302" r:id="rId8"/>
    <p:sldId id="307" r:id="rId9"/>
    <p:sldId id="309" r:id="rId10"/>
    <p:sldId id="308" r:id="rId11"/>
    <p:sldId id="310" r:id="rId12"/>
    <p:sldId id="311" r:id="rId13"/>
    <p:sldId id="315" r:id="rId14"/>
    <p:sldId id="317" r:id="rId15"/>
    <p:sldId id="318" r:id="rId16"/>
    <p:sldId id="319" r:id="rId17"/>
    <p:sldId id="320" r:id="rId18"/>
    <p:sldId id="321" r:id="rId19"/>
    <p:sldId id="322" r:id="rId20"/>
    <p:sldId id="316" r:id="rId21"/>
  </p:sldIdLst>
  <p:sldSz cx="9144000" cy="5143500" type="screen16x9"/>
  <p:notesSz cx="6797675" cy="9929813"/>
  <p:embeddedFontLst>
    <p:embeddedFont>
      <p:font typeface="Calibri" panose="020F0502020204030204" pitchFamily="34" charset="0"/>
      <p:regular r:id="rId24"/>
      <p:bold r:id="rId25"/>
      <p:italic r:id="rId26"/>
      <p:boldItalic r:id="rId27"/>
    </p:embeddedFont>
  </p:embeddedFontLst>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8">
          <p15:clr>
            <a:srgbClr val="A4A3A4"/>
          </p15:clr>
        </p15:guide>
        <p15:guide id="2" orient="horz" pos="2986">
          <p15:clr>
            <a:srgbClr val="A4A3A4"/>
          </p15:clr>
        </p15:guide>
        <p15:guide id="3" orient="horz" pos="123">
          <p15:clr>
            <a:srgbClr val="A4A3A4"/>
          </p15:clr>
        </p15:guide>
        <p15:guide id="4" orient="horz" pos="985">
          <p15:clr>
            <a:srgbClr val="A4A3A4"/>
          </p15:clr>
        </p15:guide>
        <p15:guide id="5" pos="2880">
          <p15:clr>
            <a:srgbClr val="A4A3A4"/>
          </p15:clr>
        </p15:guide>
        <p15:guide id="6" pos="158">
          <p15:clr>
            <a:srgbClr val="A4A3A4"/>
          </p15:clr>
        </p15:guide>
        <p15:guide id="7" pos="1610">
          <p15:clr>
            <a:srgbClr val="A4A3A4"/>
          </p15:clr>
        </p15:guide>
        <p15:guide id="8" pos="4830">
          <p15:clr>
            <a:srgbClr val="A4A3A4"/>
          </p15:clr>
        </p15:guide>
        <p15:guide id="9" pos="1228">
          <p15:clr>
            <a:srgbClr val="A4A3A4"/>
          </p15:clr>
        </p15:guide>
        <p15:guide id="10" pos="5602">
          <p15:clr>
            <a:srgbClr val="A4A3A4"/>
          </p15:clr>
        </p15:guide>
        <p15:guide id="11" pos="266">
          <p15:clr>
            <a:srgbClr val="A4A3A4"/>
          </p15:clr>
        </p15:guide>
        <p15:guide id="12" pos="3634">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FFCC00"/>
    <a:srgbClr val="66CCFF"/>
    <a:srgbClr val="D7DF23"/>
    <a:srgbClr val="96BE3D"/>
    <a:srgbClr val="DB156D"/>
    <a:srgbClr val="E872A6"/>
    <a:srgbClr val="455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3810" autoAdjust="0"/>
  </p:normalViewPr>
  <p:slideViewPr>
    <p:cSldViewPr>
      <p:cViewPr varScale="1">
        <p:scale>
          <a:sx n="79" d="100"/>
          <a:sy n="79" d="100"/>
        </p:scale>
        <p:origin x="992" y="48"/>
      </p:cViewPr>
      <p:guideLst>
        <p:guide orient="horz" pos="1078"/>
        <p:guide orient="horz" pos="2986"/>
        <p:guide orient="horz" pos="123"/>
        <p:guide orient="horz" pos="985"/>
        <p:guide pos="2880"/>
        <p:guide pos="158"/>
        <p:guide pos="1610"/>
        <p:guide pos="4830"/>
        <p:guide pos="1228"/>
        <p:guide pos="5602"/>
        <p:guide pos="266"/>
        <p:guide pos="363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2778" y="-10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CD0B821-DE8E-4A82-A67F-5A4169C13CA2}" type="datetimeFigureOut">
              <a:rPr lang="en-GB"/>
              <a:pPr>
                <a:defRPr/>
              </a:pPr>
              <a:t>30/01/2023</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8" y="9431338"/>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DF9D7F8-B8CC-4EF5-8A65-665B95CF086E}" type="slidenum">
              <a:rPr lang="en-GB"/>
              <a:pPr>
                <a:defRPr/>
              </a:pPr>
              <a:t>‹#›</a:t>
            </a:fld>
            <a:endParaRPr lang="en-GB"/>
          </a:p>
        </p:txBody>
      </p:sp>
    </p:spTree>
    <p:extLst>
      <p:ext uri="{BB962C8B-B14F-4D97-AF65-F5344CB8AC3E}">
        <p14:creationId xmlns:p14="http://schemas.microsoft.com/office/powerpoint/2010/main" val="1814729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7BB333-781F-4A99-AB5E-945EC654C74C}" type="datetimeFigureOut">
              <a:rPr lang="en-GB"/>
              <a:pPr>
                <a:defRPr/>
              </a:pPr>
              <a:t>30/01/2023</a:t>
            </a:fld>
            <a:endParaRPr lang="en-GB"/>
          </a:p>
        </p:txBody>
      </p:sp>
      <p:sp>
        <p:nvSpPr>
          <p:cNvPr id="4" name="Slide Image Placehold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8050"/>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31338"/>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D0DC11-1471-4EC2-9FCB-A6FED2978344}" type="slidenum">
              <a:rPr lang="en-GB"/>
              <a:pPr>
                <a:defRPr/>
              </a:pPr>
              <a:t>‹#›</a:t>
            </a:fld>
            <a:endParaRPr lang="en-GB"/>
          </a:p>
        </p:txBody>
      </p:sp>
    </p:spTree>
    <p:extLst>
      <p:ext uri="{BB962C8B-B14F-4D97-AF65-F5344CB8AC3E}">
        <p14:creationId xmlns:p14="http://schemas.microsoft.com/office/powerpoint/2010/main" val="146712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8613"/>
            <a:ext cx="7772400" cy="1101725"/>
          </a:xfrm>
        </p:spPr>
        <p:txBody>
          <a:bodyPr/>
          <a:lstStyle/>
          <a:p>
            <a:r>
              <a:rPr lang="en-US"/>
              <a:t>Зразок заголовка</a:t>
            </a:r>
            <a:endParaRPr lang="uk-UA"/>
          </a:p>
        </p:txBody>
      </p:sp>
      <p:sp>
        <p:nvSpPr>
          <p:cNvPr id="3" name="Підзаголовок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Зразок підзаголовка</a:t>
            </a:r>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Зразок заголовка</a:t>
            </a:r>
            <a:endParaRPr lang="uk-UA"/>
          </a:p>
        </p:txBody>
      </p:sp>
      <p:sp>
        <p:nvSpPr>
          <p:cNvPr id="3" name="Місце для вертикального тексту 2"/>
          <p:cNvSpPr>
            <a:spLocks noGrp="1"/>
          </p:cNvSpPr>
          <p:nvPr>
            <p:ph type="body" orient="vert" idx="1"/>
          </p:nvPr>
        </p:nvSpPr>
        <p:spPr>
          <a:xfrm>
            <a:off x="457200" y="1200150"/>
            <a:ext cx="8229600" cy="3394075"/>
          </a:xfrm>
          <a:prstGeom prst="rect">
            <a:avLst/>
          </a:prstGeom>
        </p:spPr>
        <p:txBody>
          <a:bodyPr vert="eaVert"/>
          <a:lstStyle/>
          <a:p>
            <a:pPr lvl="0"/>
            <a:r>
              <a:rPr lang="en-US"/>
              <a:t>Зразок тексту</a:t>
            </a:r>
          </a:p>
          <a:p>
            <a:pPr lvl="1"/>
            <a:r>
              <a:rPr lang="en-US"/>
              <a:t>Другий рівень</a:t>
            </a:r>
          </a:p>
          <a:p>
            <a:pPr lvl="2"/>
            <a:r>
              <a:rPr lang="en-US"/>
              <a:t>Третій рівень</a:t>
            </a:r>
          </a:p>
          <a:p>
            <a:pPr lvl="3"/>
            <a:r>
              <a:rPr lang="en-US"/>
              <a:t>Четвертий рівень</a:t>
            </a:r>
          </a:p>
          <a:p>
            <a:pPr lvl="4"/>
            <a:r>
              <a:rPr lang="en-US"/>
              <a:t>П'ятий рівень</a:t>
            </a:r>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734175" y="1200150"/>
            <a:ext cx="2184400" cy="3394075"/>
          </a:xfrm>
        </p:spPr>
        <p:txBody>
          <a:bodyPr vert="eaVert"/>
          <a:lstStyle/>
          <a:p>
            <a:r>
              <a:rPr lang="en-US"/>
              <a:t>Зразок заголовка</a:t>
            </a:r>
            <a:endParaRPr lang="uk-UA"/>
          </a:p>
        </p:txBody>
      </p:sp>
      <p:sp>
        <p:nvSpPr>
          <p:cNvPr id="3" name="Місце для вертикального тексту 2"/>
          <p:cNvSpPr>
            <a:spLocks noGrp="1"/>
          </p:cNvSpPr>
          <p:nvPr>
            <p:ph type="body" orient="vert" idx="1"/>
          </p:nvPr>
        </p:nvSpPr>
        <p:spPr>
          <a:xfrm>
            <a:off x="179388" y="1200150"/>
            <a:ext cx="6402387" cy="3394075"/>
          </a:xfrm>
          <a:prstGeom prst="rect">
            <a:avLst/>
          </a:prstGeom>
        </p:spPr>
        <p:txBody>
          <a:bodyPr vert="eaVert"/>
          <a:lstStyle/>
          <a:p>
            <a:pPr lvl="0"/>
            <a:r>
              <a:rPr lang="en-US"/>
              <a:t>Зразок тексту</a:t>
            </a:r>
          </a:p>
          <a:p>
            <a:pPr lvl="1"/>
            <a:r>
              <a:rPr lang="en-US"/>
              <a:t>Другий рівень</a:t>
            </a:r>
          </a:p>
          <a:p>
            <a:pPr lvl="2"/>
            <a:r>
              <a:rPr lang="en-US"/>
              <a:t>Третій рівень</a:t>
            </a:r>
          </a:p>
          <a:p>
            <a:pPr lvl="3"/>
            <a:r>
              <a:rPr lang="en-US"/>
              <a:t>Четвертий рівень</a:t>
            </a:r>
          </a:p>
          <a:p>
            <a:pPr lvl="4"/>
            <a:r>
              <a:rPr lang="en-US"/>
              <a:t>П'ятий рівень</a:t>
            </a:r>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1635125"/>
            <a:ext cx="8739187" cy="792163"/>
          </a:xfrm>
        </p:spPr>
        <p:txBody>
          <a:bodyPr/>
          <a:lstStyle/>
          <a:p>
            <a:r>
              <a:rPr lang="en-US"/>
              <a:t>Зразок заголовка</a:t>
            </a:r>
            <a:endParaRPr lang="uk-UA"/>
          </a:p>
        </p:txBody>
      </p:sp>
      <p:sp>
        <p:nvSpPr>
          <p:cNvPr id="3" name="Місце для тексту 2"/>
          <p:cNvSpPr>
            <a:spLocks noGrp="1"/>
          </p:cNvSpPr>
          <p:nvPr>
            <p:ph type="body" sz="half" idx="1"/>
          </p:nvPr>
        </p:nvSpPr>
        <p:spPr>
          <a:xfrm>
            <a:off x="457200" y="1200150"/>
            <a:ext cx="4038600" cy="3394075"/>
          </a:xfrm>
          <a:prstGeom prst="rect">
            <a:avLst/>
          </a:prstGeom>
        </p:spPr>
        <p:txBody>
          <a:bodyPr/>
          <a:lstStyle/>
          <a:p>
            <a:pPr lvl="0"/>
            <a:r>
              <a:rPr lang="en-US"/>
              <a:t>Зразок тексту</a:t>
            </a:r>
          </a:p>
          <a:p>
            <a:pPr lvl="1"/>
            <a:r>
              <a:rPr lang="en-US"/>
              <a:t>Другий рівень</a:t>
            </a:r>
          </a:p>
          <a:p>
            <a:pPr lvl="2"/>
            <a:r>
              <a:rPr lang="en-US"/>
              <a:t>Третій рівень</a:t>
            </a:r>
          </a:p>
          <a:p>
            <a:pPr lvl="3"/>
            <a:r>
              <a:rPr lang="en-US"/>
              <a:t>Четвертий рівень</a:t>
            </a:r>
          </a:p>
          <a:p>
            <a:pPr lvl="4"/>
            <a:r>
              <a:rPr lang="en-US"/>
              <a:t>П'ятий рівень</a:t>
            </a:r>
            <a:endParaRPr lang="uk-UA"/>
          </a:p>
        </p:txBody>
      </p:sp>
      <p:sp>
        <p:nvSpPr>
          <p:cNvPr id="4" name="Місце для вмісту 3"/>
          <p:cNvSpPr>
            <a:spLocks noGrp="1"/>
          </p:cNvSpPr>
          <p:nvPr>
            <p:ph sz="half" idx="2"/>
          </p:nvPr>
        </p:nvSpPr>
        <p:spPr>
          <a:xfrm>
            <a:off x="4648200" y="1200150"/>
            <a:ext cx="4038600" cy="3394075"/>
          </a:xfrm>
          <a:prstGeom prst="rect">
            <a:avLst/>
          </a:prstGeom>
        </p:spPr>
        <p:txBody>
          <a:bodyPr/>
          <a:lstStyle/>
          <a:p>
            <a:pPr lvl="0"/>
            <a:r>
              <a:rPr lang="en-US"/>
              <a:t>Зразок тексту</a:t>
            </a:r>
          </a:p>
          <a:p>
            <a:pPr lvl="1"/>
            <a:r>
              <a:rPr lang="en-US"/>
              <a:t>Другий рівень</a:t>
            </a:r>
          </a:p>
          <a:p>
            <a:pPr lvl="2"/>
            <a:r>
              <a:rPr lang="en-US"/>
              <a:t>Третій рівень</a:t>
            </a:r>
          </a:p>
          <a:p>
            <a:pPr lvl="3"/>
            <a:r>
              <a:rPr lang="en-US"/>
              <a:t>Четвертий рівень</a:t>
            </a:r>
          </a:p>
          <a:p>
            <a:pPr lvl="4"/>
            <a:r>
              <a:rPr lang="en-US"/>
              <a:t>П'ятий рівень</a:t>
            </a:r>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Зразок заголовка</a:t>
            </a:r>
            <a:endParaRPr lang="uk-UA"/>
          </a:p>
        </p:txBody>
      </p:sp>
      <p:sp>
        <p:nvSpPr>
          <p:cNvPr id="3" name="Місце для вмісту 2"/>
          <p:cNvSpPr>
            <a:spLocks noGrp="1"/>
          </p:cNvSpPr>
          <p:nvPr>
            <p:ph idx="1"/>
          </p:nvPr>
        </p:nvSpPr>
        <p:spPr>
          <a:xfrm>
            <a:off x="457200" y="1200150"/>
            <a:ext cx="8229600" cy="3394075"/>
          </a:xfrm>
          <a:prstGeom prst="rect">
            <a:avLst/>
          </a:prstGeom>
        </p:spPr>
        <p:txBody>
          <a:bodyPr/>
          <a:lstStyle/>
          <a:p>
            <a:pPr lvl="0"/>
            <a:r>
              <a:rPr lang="en-US"/>
              <a:t>Зразок тексту</a:t>
            </a:r>
          </a:p>
          <a:p>
            <a:pPr lvl="1"/>
            <a:r>
              <a:rPr lang="en-US"/>
              <a:t>Другий рівень</a:t>
            </a:r>
          </a:p>
          <a:p>
            <a:pPr lvl="2"/>
            <a:r>
              <a:rPr lang="en-US"/>
              <a:t>Третій рівень</a:t>
            </a:r>
          </a:p>
          <a:p>
            <a:pPr lvl="3"/>
            <a:r>
              <a:rPr lang="en-US"/>
              <a:t>Четвертий рівень</a:t>
            </a:r>
          </a:p>
          <a:p>
            <a:pPr lvl="4"/>
            <a:r>
              <a:rPr lang="en-US"/>
              <a:t>П'ятий рівень</a:t>
            </a:r>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5"/>
            <a:ext cx="7772400" cy="1022350"/>
          </a:xfrm>
        </p:spPr>
        <p:txBody>
          <a:bodyPr anchor="t"/>
          <a:lstStyle>
            <a:lvl1pPr algn="l">
              <a:defRPr sz="4000" b="1" cap="all"/>
            </a:lvl1pPr>
          </a:lstStyle>
          <a:p>
            <a:r>
              <a:rPr lang="en-US"/>
              <a:t>Зразок заголовка</a:t>
            </a:r>
            <a:endParaRPr lang="uk-UA"/>
          </a:p>
        </p:txBody>
      </p:sp>
      <p:sp>
        <p:nvSpPr>
          <p:cNvPr id="3" name="Місце для тексту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Зразок тексту</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Зразок заголовка</a:t>
            </a:r>
            <a:endParaRPr lang="uk-UA"/>
          </a:p>
        </p:txBody>
      </p:sp>
      <p:sp>
        <p:nvSpPr>
          <p:cNvPr id="3" name="Місце для вмісту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Зразок тексту</a:t>
            </a:r>
          </a:p>
          <a:p>
            <a:pPr lvl="1"/>
            <a:r>
              <a:rPr lang="en-US"/>
              <a:t>Другий рівень</a:t>
            </a:r>
          </a:p>
          <a:p>
            <a:pPr lvl="2"/>
            <a:r>
              <a:rPr lang="en-US"/>
              <a:t>Третій рівень</a:t>
            </a:r>
          </a:p>
          <a:p>
            <a:pPr lvl="3"/>
            <a:r>
              <a:rPr lang="en-US"/>
              <a:t>Четвертий рівень</a:t>
            </a:r>
          </a:p>
          <a:p>
            <a:pPr lvl="4"/>
            <a:r>
              <a:rPr lang="en-US"/>
              <a:t>П'ятий рівень</a:t>
            </a:r>
            <a:endParaRPr lang="uk-UA"/>
          </a:p>
        </p:txBody>
      </p:sp>
      <p:sp>
        <p:nvSpPr>
          <p:cNvPr id="4" name="Місце для вмісту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Зразок тексту</a:t>
            </a:r>
          </a:p>
          <a:p>
            <a:pPr lvl="1"/>
            <a:r>
              <a:rPr lang="en-US"/>
              <a:t>Другий рівень</a:t>
            </a:r>
          </a:p>
          <a:p>
            <a:pPr lvl="2"/>
            <a:r>
              <a:rPr lang="en-US"/>
              <a:t>Третій рівень</a:t>
            </a:r>
          </a:p>
          <a:p>
            <a:pPr lvl="3"/>
            <a:r>
              <a:rPr lang="en-US"/>
              <a:t>Четвертий рівень</a:t>
            </a:r>
          </a:p>
          <a:p>
            <a:pPr lvl="4"/>
            <a:r>
              <a:rPr lang="en-US"/>
              <a:t>П'ятий рівень</a:t>
            </a:r>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8229600" cy="857250"/>
          </a:xfrm>
        </p:spPr>
        <p:txBody>
          <a:bodyPr/>
          <a:lstStyle>
            <a:lvl1pPr>
              <a:defRPr/>
            </a:lvl1pPr>
          </a:lstStyle>
          <a:p>
            <a:r>
              <a:rPr lang="en-US"/>
              <a:t>Зразок заголовка</a:t>
            </a:r>
            <a:endParaRPr lang="uk-UA"/>
          </a:p>
        </p:txBody>
      </p:sp>
      <p:sp>
        <p:nvSpPr>
          <p:cNvPr id="3" name="Місце для тексту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Зразок тексту</a:t>
            </a:r>
          </a:p>
        </p:txBody>
      </p:sp>
      <p:sp>
        <p:nvSpPr>
          <p:cNvPr id="4" name="Місце для вмісту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Зразок тексту</a:t>
            </a:r>
          </a:p>
          <a:p>
            <a:pPr lvl="1"/>
            <a:r>
              <a:rPr lang="en-US"/>
              <a:t>Другий рівень</a:t>
            </a:r>
          </a:p>
          <a:p>
            <a:pPr lvl="2"/>
            <a:r>
              <a:rPr lang="en-US"/>
              <a:t>Третій рівень</a:t>
            </a:r>
          </a:p>
          <a:p>
            <a:pPr lvl="3"/>
            <a:r>
              <a:rPr lang="en-US"/>
              <a:t>Четвертий рівень</a:t>
            </a:r>
          </a:p>
          <a:p>
            <a:pPr lvl="4"/>
            <a:r>
              <a:rPr lang="en-US"/>
              <a:t>П'ятий рівень</a:t>
            </a:r>
            <a:endParaRPr lang="uk-UA"/>
          </a:p>
        </p:txBody>
      </p:sp>
      <p:sp>
        <p:nvSpPr>
          <p:cNvPr id="5" name="Місце для тексту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Зразок тексту</a:t>
            </a:r>
          </a:p>
        </p:txBody>
      </p:sp>
      <p:sp>
        <p:nvSpPr>
          <p:cNvPr id="6" name="Місце для вмісту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Зразок тексту</a:t>
            </a:r>
          </a:p>
          <a:p>
            <a:pPr lvl="1"/>
            <a:r>
              <a:rPr lang="en-US"/>
              <a:t>Другий рівень</a:t>
            </a:r>
          </a:p>
          <a:p>
            <a:pPr lvl="2"/>
            <a:r>
              <a:rPr lang="en-US"/>
              <a:t>Третій рівень</a:t>
            </a:r>
          </a:p>
          <a:p>
            <a:pPr lvl="3"/>
            <a:r>
              <a:rPr lang="en-US"/>
              <a:t>Четвертий рівень</a:t>
            </a:r>
          </a:p>
          <a:p>
            <a:pPr lvl="4"/>
            <a:r>
              <a:rPr lang="en-US"/>
              <a:t>П'ятий рівень</a:t>
            </a:r>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Зразок заголовка</a:t>
            </a:r>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4788"/>
            <a:ext cx="3008313" cy="871537"/>
          </a:xfrm>
        </p:spPr>
        <p:txBody>
          <a:bodyPr/>
          <a:lstStyle>
            <a:lvl1pPr algn="l">
              <a:defRPr sz="2000" b="1"/>
            </a:lvl1pPr>
          </a:lstStyle>
          <a:p>
            <a:r>
              <a:rPr lang="en-US"/>
              <a:t>Зразок заголовка</a:t>
            </a:r>
            <a:endParaRPr lang="uk-UA"/>
          </a:p>
        </p:txBody>
      </p:sp>
      <p:sp>
        <p:nvSpPr>
          <p:cNvPr id="3" name="Місце для вмісту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Зразок тексту</a:t>
            </a:r>
          </a:p>
          <a:p>
            <a:pPr lvl="1"/>
            <a:r>
              <a:rPr lang="en-US"/>
              <a:t>Другий рівень</a:t>
            </a:r>
          </a:p>
          <a:p>
            <a:pPr lvl="2"/>
            <a:r>
              <a:rPr lang="en-US"/>
              <a:t>Третій рівень</a:t>
            </a:r>
          </a:p>
          <a:p>
            <a:pPr lvl="3"/>
            <a:r>
              <a:rPr lang="en-US"/>
              <a:t>Четвертий рівень</a:t>
            </a:r>
          </a:p>
          <a:p>
            <a:pPr lvl="4"/>
            <a:r>
              <a:rPr lang="en-US"/>
              <a:t>П'ятий рівень</a:t>
            </a:r>
            <a:endParaRPr lang="uk-UA"/>
          </a:p>
        </p:txBody>
      </p:sp>
      <p:sp>
        <p:nvSpPr>
          <p:cNvPr id="4" name="Місце для тексту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Зразок тексту</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450"/>
          </a:xfrm>
        </p:spPr>
        <p:txBody>
          <a:bodyPr/>
          <a:lstStyle>
            <a:lvl1pPr algn="l">
              <a:defRPr sz="2000" b="1"/>
            </a:lvl1pPr>
          </a:lstStyle>
          <a:p>
            <a:r>
              <a:rPr lang="en-US"/>
              <a:t>Зразок заголовка</a:t>
            </a:r>
            <a:endParaRPr lang="uk-UA"/>
          </a:p>
        </p:txBody>
      </p:sp>
      <p:sp>
        <p:nvSpPr>
          <p:cNvPr id="3" name="Місце для зображення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Зразок тексту</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14"/>
          <p:cNvCxnSpPr>
            <a:cxnSpLocks noChangeShapeType="1"/>
          </p:cNvCxnSpPr>
          <p:nvPr userDrawn="1"/>
        </p:nvCxnSpPr>
        <p:spPr bwMode="auto">
          <a:xfrm>
            <a:off x="0" y="771525"/>
            <a:ext cx="9144000" cy="0"/>
          </a:xfrm>
          <a:prstGeom prst="line">
            <a:avLst/>
          </a:prstGeom>
          <a:noFill/>
          <a:ln w="44450" algn="ctr">
            <a:solidFill>
              <a:srgbClr val="66CCFF"/>
            </a:solidFill>
            <a:round/>
            <a:headEnd/>
            <a:tailEnd/>
          </a:ln>
        </p:spPr>
      </p:cxnSp>
      <p:sp>
        <p:nvSpPr>
          <p:cNvPr id="1027" name="Title Placeholder 1"/>
          <p:cNvSpPr>
            <a:spLocks noGrp="1"/>
          </p:cNvSpPr>
          <p:nvPr>
            <p:ph type="title"/>
          </p:nvPr>
        </p:nvSpPr>
        <p:spPr bwMode="auto">
          <a:xfrm>
            <a:off x="179388" y="1635125"/>
            <a:ext cx="8739187" cy="7921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endParaRPr lang="en-GB" dirty="0"/>
          </a:p>
        </p:txBody>
      </p:sp>
      <p:pic>
        <p:nvPicPr>
          <p:cNvPr id="1028" name="Picture 5" descr="logo"/>
          <p:cNvPicPr>
            <a:picLocks noChangeAspect="1" noChangeArrowheads="1"/>
          </p:cNvPicPr>
          <p:nvPr userDrawn="1"/>
        </p:nvPicPr>
        <p:blipFill>
          <a:blip r:embed="rId14"/>
          <a:srcRect/>
          <a:stretch>
            <a:fillRect/>
          </a:stretch>
        </p:blipFill>
        <p:spPr bwMode="auto">
          <a:xfrm>
            <a:off x="179388" y="195263"/>
            <a:ext cx="1570037" cy="500062"/>
          </a:xfrm>
          <a:prstGeom prst="rect">
            <a:avLst/>
          </a:prstGeom>
          <a:noFill/>
          <a:ln w="9525">
            <a:noFill/>
            <a:miter lim="800000"/>
            <a:headEnd/>
            <a:tailEnd/>
          </a:ln>
        </p:spPr>
      </p:pic>
      <p:pic>
        <p:nvPicPr>
          <p:cNvPr id="1029" name="Picture 13" descr="ci_2"/>
          <p:cNvPicPr>
            <a:picLocks noChangeAspect="1" noChangeArrowheads="1"/>
          </p:cNvPicPr>
          <p:nvPr userDrawn="1"/>
        </p:nvPicPr>
        <p:blipFill>
          <a:blip r:embed="rId15"/>
          <a:srcRect/>
          <a:stretch>
            <a:fillRect/>
          </a:stretch>
        </p:blipFill>
        <p:spPr bwMode="auto">
          <a:xfrm>
            <a:off x="7010400" y="2486025"/>
            <a:ext cx="2133600" cy="2657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Lst>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2400">
          <a:solidFill>
            <a:srgbClr val="006699"/>
          </a:solidFill>
          <a:latin typeface="Arial" panose="020B0604020202020204" pitchFamily="34" charset="0"/>
          <a:ea typeface="+mj-ea"/>
          <a:cs typeface="+mj-cs"/>
        </a:defRPr>
      </a:lvl1pPr>
      <a:lvl2pPr algn="ctr" rtl="0" eaLnBrk="0" fontAlgn="base" hangingPunct="0">
        <a:spcBef>
          <a:spcPct val="0"/>
        </a:spcBef>
        <a:spcAft>
          <a:spcPct val="0"/>
        </a:spcAft>
        <a:defRPr sz="2400">
          <a:solidFill>
            <a:srgbClr val="006699"/>
          </a:solidFill>
          <a:latin typeface="Montreal-DemiBold"/>
          <a:cs typeface="Arial" charset="0"/>
        </a:defRPr>
      </a:lvl2pPr>
      <a:lvl3pPr algn="ctr" rtl="0" eaLnBrk="0" fontAlgn="base" hangingPunct="0">
        <a:spcBef>
          <a:spcPct val="0"/>
        </a:spcBef>
        <a:spcAft>
          <a:spcPct val="0"/>
        </a:spcAft>
        <a:defRPr sz="2400">
          <a:solidFill>
            <a:srgbClr val="006699"/>
          </a:solidFill>
          <a:latin typeface="Montreal-DemiBold"/>
          <a:cs typeface="Arial" charset="0"/>
        </a:defRPr>
      </a:lvl3pPr>
      <a:lvl4pPr algn="ctr" rtl="0" eaLnBrk="0" fontAlgn="base" hangingPunct="0">
        <a:spcBef>
          <a:spcPct val="0"/>
        </a:spcBef>
        <a:spcAft>
          <a:spcPct val="0"/>
        </a:spcAft>
        <a:defRPr sz="2400">
          <a:solidFill>
            <a:srgbClr val="006699"/>
          </a:solidFill>
          <a:latin typeface="Montreal-DemiBold"/>
          <a:cs typeface="Arial" charset="0"/>
        </a:defRPr>
      </a:lvl4pPr>
      <a:lvl5pPr algn="ctr" rtl="0" eaLnBrk="0" fontAlgn="base" hangingPunct="0">
        <a:spcBef>
          <a:spcPct val="0"/>
        </a:spcBef>
        <a:spcAft>
          <a:spcPct val="0"/>
        </a:spcAft>
        <a:defRPr sz="2400">
          <a:solidFill>
            <a:srgbClr val="006699"/>
          </a:solidFill>
          <a:latin typeface="Montreal-DemiBold"/>
          <a:cs typeface="Arial" charset="0"/>
        </a:defRPr>
      </a:lvl5pPr>
      <a:lvl6pPr marL="457200" algn="ctr" rtl="0" fontAlgn="base">
        <a:spcBef>
          <a:spcPct val="0"/>
        </a:spcBef>
        <a:spcAft>
          <a:spcPct val="0"/>
        </a:spcAft>
        <a:defRPr sz="2400">
          <a:solidFill>
            <a:srgbClr val="006699"/>
          </a:solidFill>
          <a:latin typeface="Montreal-DemiBold"/>
          <a:cs typeface="Arial" charset="0"/>
        </a:defRPr>
      </a:lvl6pPr>
      <a:lvl7pPr marL="914400" algn="ctr" rtl="0" fontAlgn="base">
        <a:spcBef>
          <a:spcPct val="0"/>
        </a:spcBef>
        <a:spcAft>
          <a:spcPct val="0"/>
        </a:spcAft>
        <a:defRPr sz="2400">
          <a:solidFill>
            <a:srgbClr val="006699"/>
          </a:solidFill>
          <a:latin typeface="Montreal-DemiBold"/>
          <a:cs typeface="Arial" charset="0"/>
        </a:defRPr>
      </a:lvl7pPr>
      <a:lvl8pPr marL="1371600" algn="ctr" rtl="0" fontAlgn="base">
        <a:spcBef>
          <a:spcPct val="0"/>
        </a:spcBef>
        <a:spcAft>
          <a:spcPct val="0"/>
        </a:spcAft>
        <a:defRPr sz="2400">
          <a:solidFill>
            <a:srgbClr val="006699"/>
          </a:solidFill>
          <a:latin typeface="Montreal-DemiBold"/>
          <a:cs typeface="Arial" charset="0"/>
        </a:defRPr>
      </a:lvl8pPr>
      <a:lvl9pPr marL="1828800" algn="ctr" rtl="0" fontAlgn="base">
        <a:spcBef>
          <a:spcPct val="0"/>
        </a:spcBef>
        <a:spcAft>
          <a:spcPct val="0"/>
        </a:spcAft>
        <a:defRPr sz="2400">
          <a:solidFill>
            <a:srgbClr val="006699"/>
          </a:solidFill>
          <a:latin typeface="Montreal-DemiBold"/>
          <a:cs typeface="Arial" charset="0"/>
        </a:defRPr>
      </a:lvl9pPr>
    </p:titleStyle>
    <p:bodyStyle>
      <a:lvl1pPr marL="342900" indent="-342900" algn="l" rtl="0" eaLnBrk="0" fontAlgn="base" hangingPunct="0">
        <a:spcBef>
          <a:spcPct val="20000"/>
        </a:spcBef>
        <a:spcAft>
          <a:spcPts val="600"/>
        </a:spcAft>
        <a:buFont typeface="Arial" charset="0"/>
        <a:buChar char="•"/>
        <a:defRPr sz="3200">
          <a:solidFill>
            <a:schemeClr val="bg2"/>
          </a:solidFill>
          <a:latin typeface="+mn-lt"/>
          <a:ea typeface="+mn-ea"/>
          <a:cs typeface="+mn-cs"/>
        </a:defRPr>
      </a:lvl1pPr>
      <a:lvl2pPr marL="355600" indent="-173038" algn="l" rtl="0" eaLnBrk="0" fontAlgn="base" hangingPunct="0">
        <a:spcBef>
          <a:spcPct val="20000"/>
        </a:spcBef>
        <a:spcAft>
          <a:spcPts val="600"/>
        </a:spcAft>
        <a:buClr>
          <a:schemeClr val="tx2"/>
        </a:buClr>
        <a:buFont typeface="Wingdings" pitchFamily="2" charset="2"/>
        <a:buChar char="§"/>
        <a:tabLst>
          <a:tab pos="355600" algn="l"/>
        </a:tabLst>
        <a:defRPr sz="1600">
          <a:solidFill>
            <a:schemeClr val="tx2"/>
          </a:solidFill>
          <a:latin typeface="+mn-lt"/>
          <a:cs typeface="+mn-cs"/>
        </a:defRPr>
      </a:lvl2pPr>
      <a:lvl3pPr marL="538163" indent="-182563" algn="l" rtl="0" eaLnBrk="0" fontAlgn="base" hangingPunct="0">
        <a:spcBef>
          <a:spcPct val="20000"/>
        </a:spcBef>
        <a:spcAft>
          <a:spcPts val="600"/>
        </a:spcAft>
        <a:buClr>
          <a:schemeClr val="tx2"/>
        </a:buClr>
        <a:buFont typeface="Wingdings" pitchFamily="2" charset="2"/>
        <a:buChar char="§"/>
        <a:defRPr sz="1400">
          <a:solidFill>
            <a:schemeClr val="tx2"/>
          </a:solidFill>
          <a:latin typeface="+mn-lt"/>
          <a:cs typeface="+mn-cs"/>
        </a:defRPr>
      </a:lvl3pPr>
      <a:lvl4pPr marL="720725" indent="-182563" algn="l" rtl="0" eaLnBrk="0" fontAlgn="base" hangingPunct="0">
        <a:spcBef>
          <a:spcPct val="20000"/>
        </a:spcBef>
        <a:spcAft>
          <a:spcPts val="600"/>
        </a:spcAft>
        <a:buClr>
          <a:schemeClr val="tx2"/>
        </a:buClr>
        <a:buFont typeface="Wingdings" pitchFamily="2" charset="2"/>
        <a:buChar char="§"/>
        <a:defRPr sz="1200">
          <a:solidFill>
            <a:schemeClr val="tx2"/>
          </a:solidFill>
          <a:latin typeface="+mn-lt"/>
          <a:cs typeface="+mn-cs"/>
        </a:defRPr>
      </a:lvl4pPr>
      <a:lvl5pPr marL="892175" indent="-171450" algn="l" rtl="0" eaLnBrk="0" fontAlgn="base" hangingPunct="0">
        <a:spcBef>
          <a:spcPct val="20000"/>
        </a:spcBef>
        <a:spcAft>
          <a:spcPts val="600"/>
        </a:spcAft>
        <a:buClr>
          <a:schemeClr val="tx2"/>
        </a:buClr>
        <a:buFont typeface="Wingdings" pitchFamily="2" charset="2"/>
        <a:buChar char="§"/>
        <a:defRPr sz="1200">
          <a:solidFill>
            <a:schemeClr val="tx2"/>
          </a:solidFill>
          <a:latin typeface="+mn-lt"/>
          <a:cs typeface="+mn-cs"/>
        </a:defRPr>
      </a:lvl5pPr>
      <a:lvl6pPr marL="1349375" indent="-171450" algn="l" rtl="0" fontAlgn="base">
        <a:spcBef>
          <a:spcPct val="20000"/>
        </a:spcBef>
        <a:spcAft>
          <a:spcPts val="600"/>
        </a:spcAft>
        <a:buClr>
          <a:schemeClr val="tx2"/>
        </a:buClr>
        <a:buFont typeface="Wingdings" pitchFamily="2" charset="2"/>
        <a:buChar char="§"/>
        <a:defRPr sz="1200">
          <a:solidFill>
            <a:schemeClr val="tx2"/>
          </a:solidFill>
          <a:latin typeface="+mn-lt"/>
          <a:cs typeface="+mn-cs"/>
        </a:defRPr>
      </a:lvl6pPr>
      <a:lvl7pPr marL="1806575" indent="-171450" algn="l" rtl="0" fontAlgn="base">
        <a:spcBef>
          <a:spcPct val="20000"/>
        </a:spcBef>
        <a:spcAft>
          <a:spcPts val="600"/>
        </a:spcAft>
        <a:buClr>
          <a:schemeClr val="tx2"/>
        </a:buClr>
        <a:buFont typeface="Wingdings" pitchFamily="2" charset="2"/>
        <a:buChar char="§"/>
        <a:defRPr sz="1200">
          <a:solidFill>
            <a:schemeClr val="tx2"/>
          </a:solidFill>
          <a:latin typeface="+mn-lt"/>
          <a:cs typeface="+mn-cs"/>
        </a:defRPr>
      </a:lvl7pPr>
      <a:lvl8pPr marL="2263775" indent="-171450" algn="l" rtl="0" fontAlgn="base">
        <a:spcBef>
          <a:spcPct val="20000"/>
        </a:spcBef>
        <a:spcAft>
          <a:spcPts val="600"/>
        </a:spcAft>
        <a:buClr>
          <a:schemeClr val="tx2"/>
        </a:buClr>
        <a:buFont typeface="Wingdings" pitchFamily="2" charset="2"/>
        <a:buChar char="§"/>
        <a:defRPr sz="1200">
          <a:solidFill>
            <a:schemeClr val="tx2"/>
          </a:solidFill>
          <a:latin typeface="+mn-lt"/>
          <a:cs typeface="+mn-cs"/>
        </a:defRPr>
      </a:lvl8pPr>
      <a:lvl9pPr marL="2720975" indent="-171450" algn="l" rtl="0" fontAlgn="base">
        <a:spcBef>
          <a:spcPct val="20000"/>
        </a:spcBef>
        <a:spcAft>
          <a:spcPts val="600"/>
        </a:spcAft>
        <a:buClr>
          <a:schemeClr val="tx2"/>
        </a:buClr>
        <a:buFont typeface="Wingdings" pitchFamily="2" charset="2"/>
        <a:buChar char="§"/>
        <a:defRPr sz="1200">
          <a:solidFill>
            <a:schemeClr val="tx2"/>
          </a:solidFill>
          <a:latin typeface="+mn-lt"/>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idx="4294967295"/>
          </p:nvPr>
        </p:nvSpPr>
        <p:spPr>
          <a:xfrm>
            <a:off x="201613" y="1131888"/>
            <a:ext cx="8739187" cy="3743325"/>
          </a:xfrm>
        </p:spPr>
        <p:txBody>
          <a:bodyPr>
            <a:normAutofit/>
          </a:bodyPr>
          <a:lstStyle/>
          <a:p>
            <a:r>
              <a:rPr lang="en-US" sz="2800" b="1" dirty="0">
                <a:latin typeface="+mn-lt"/>
              </a:rPr>
              <a:t>Ukraine without forced </a:t>
            </a:r>
            <a:r>
              <a:rPr lang="en-US" sz="2800" b="1" dirty="0" err="1">
                <a:latin typeface="+mn-lt"/>
              </a:rPr>
              <a:t>labour</a:t>
            </a:r>
            <a:br>
              <a:rPr lang="en-US" sz="2800" b="1" dirty="0">
                <a:latin typeface="+mn-lt"/>
              </a:rPr>
            </a:br>
            <a:br>
              <a:rPr lang="en-US" sz="2800" b="1" dirty="0">
                <a:latin typeface="+mn-lt"/>
              </a:rPr>
            </a:br>
            <a:r>
              <a:rPr lang="en-US" b="1" dirty="0">
                <a:latin typeface="+mn-lt"/>
              </a:rPr>
              <a:t>Guiding principles for employers on prevention of forced labour</a:t>
            </a:r>
            <a:br>
              <a:rPr lang="uk-UA" sz="2800" b="1" dirty="0">
                <a:latin typeface="+mn-lt"/>
              </a:rPr>
            </a:br>
            <a:br>
              <a:rPr lang="uk-UA" sz="2800" b="1" dirty="0">
                <a:solidFill>
                  <a:schemeClr val="accent4">
                    <a:lumMod val="75000"/>
                    <a:lumOff val="25000"/>
                  </a:schemeClr>
                </a:solidFill>
                <a:latin typeface="+mn-lt"/>
              </a:rPr>
            </a:br>
            <a:r>
              <a:rPr lang="uk-UA" sz="1800" b="1" dirty="0">
                <a:solidFill>
                  <a:schemeClr val="accent4">
                    <a:lumMod val="75000"/>
                    <a:lumOff val="25000"/>
                  </a:schemeClr>
                </a:solidFill>
                <a:latin typeface="+mn-lt"/>
              </a:rPr>
              <a:t> </a:t>
            </a:r>
            <a:br>
              <a:rPr lang="uk-UA" sz="1800" b="1" dirty="0">
                <a:solidFill>
                  <a:schemeClr val="accent4">
                    <a:lumMod val="75000"/>
                    <a:lumOff val="25000"/>
                  </a:schemeClr>
                </a:solidFill>
                <a:latin typeface="+mn-lt"/>
              </a:rPr>
            </a:br>
            <a:br>
              <a:rPr lang="uk-UA" sz="1800" b="1" dirty="0">
                <a:solidFill>
                  <a:schemeClr val="accent4">
                    <a:lumMod val="75000"/>
                    <a:lumOff val="25000"/>
                  </a:schemeClr>
                </a:solidFill>
                <a:latin typeface="+mn-lt"/>
              </a:rPr>
            </a:br>
            <a:r>
              <a:rPr lang="en-US" sz="1800" b="1" dirty="0">
                <a:solidFill>
                  <a:schemeClr val="accent4">
                    <a:lumMod val="75000"/>
                    <a:lumOff val="25000"/>
                  </a:schemeClr>
                </a:solidFill>
                <a:latin typeface="+mn-lt"/>
              </a:rPr>
              <a:t>Kyiv</a:t>
            </a:r>
            <a:r>
              <a:rPr lang="uk-UA" sz="1800" b="1" dirty="0">
                <a:solidFill>
                  <a:schemeClr val="accent4">
                    <a:lumMod val="75000"/>
                    <a:lumOff val="25000"/>
                  </a:schemeClr>
                </a:solidFill>
                <a:latin typeface="+mn-lt"/>
              </a:rPr>
              <a:t>, 13 </a:t>
            </a:r>
            <a:r>
              <a:rPr lang="en-US" sz="1800" b="1" dirty="0">
                <a:solidFill>
                  <a:schemeClr val="accent4">
                    <a:lumMod val="75000"/>
                    <a:lumOff val="25000"/>
                  </a:schemeClr>
                </a:solidFill>
                <a:latin typeface="+mn-lt"/>
              </a:rPr>
              <a:t>December</a:t>
            </a:r>
            <a:r>
              <a:rPr lang="uk-UA" sz="1800" b="1" dirty="0">
                <a:solidFill>
                  <a:schemeClr val="accent4">
                    <a:lumMod val="75000"/>
                    <a:lumOff val="25000"/>
                  </a:schemeClr>
                </a:solidFill>
                <a:latin typeface="+mn-lt"/>
              </a:rPr>
              <a:t> 2022 р. </a:t>
            </a:r>
            <a:br>
              <a:rPr lang="uk-UA" sz="1800" b="1" dirty="0">
                <a:solidFill>
                  <a:schemeClr val="tx1"/>
                </a:solidFill>
                <a:latin typeface="+mn-lt"/>
              </a:rPr>
            </a:br>
            <a:br>
              <a:rPr lang="uk-UA" sz="1800" b="1" dirty="0">
                <a:solidFill>
                  <a:schemeClr val="tx1"/>
                </a:solidFill>
                <a:latin typeface="+mn-lt"/>
              </a:rPr>
            </a:br>
            <a:br>
              <a:rPr lang="uk-UA" sz="1300" b="1" dirty="0">
                <a:solidFill>
                  <a:schemeClr val="tx1"/>
                </a:solidFill>
                <a:latin typeface="+mn-lt"/>
              </a:rPr>
            </a:br>
            <a:endParaRPr lang="uk-UA" sz="1300" b="1" dirty="0">
              <a:solidFill>
                <a:schemeClr val="tx1"/>
              </a:solidFill>
              <a:latin typeface="+mn-lt"/>
            </a:endParaRPr>
          </a:p>
        </p:txBody>
      </p:sp>
      <p:pic>
        <p:nvPicPr>
          <p:cNvPr id="16387" name="Picture 14" descr="web-globe-earth-site-address-planet-map-38790"/>
          <p:cNvPicPr>
            <a:picLocks noChangeAspect="1" noChangeArrowheads="1"/>
          </p:cNvPicPr>
          <p:nvPr/>
        </p:nvPicPr>
        <p:blipFill>
          <a:blip r:embed="rId2"/>
          <a:srcRect/>
          <a:stretch>
            <a:fillRect/>
          </a:stretch>
        </p:blipFill>
        <p:spPr bwMode="auto">
          <a:xfrm>
            <a:off x="7050088" y="50800"/>
            <a:ext cx="150812" cy="150813"/>
          </a:xfrm>
          <a:prstGeom prst="rect">
            <a:avLst/>
          </a:prstGeom>
          <a:noFill/>
          <a:ln w="9525">
            <a:noFill/>
            <a:miter lim="800000"/>
            <a:headEnd/>
            <a:tailEnd/>
          </a:ln>
        </p:spPr>
      </p:pic>
      <p:sp>
        <p:nvSpPr>
          <p:cNvPr id="157711" name="Text Box 15"/>
          <p:cNvSpPr txBox="1">
            <a:spLocks noChangeArrowheads="1"/>
          </p:cNvSpPr>
          <p:nvPr/>
        </p:nvSpPr>
        <p:spPr bwMode="auto">
          <a:xfrm>
            <a:off x="7199313" y="1588"/>
            <a:ext cx="1154112" cy="157162"/>
          </a:xfrm>
          <a:prstGeom prst="rect">
            <a:avLst/>
          </a:prstGeom>
          <a:noFill/>
          <a:ln w="9525">
            <a:noFill/>
            <a:miter lim="800000"/>
            <a:headEnd/>
            <a:tailEnd/>
          </a:ln>
          <a:effectLst/>
        </p:spPr>
        <p:txBody>
          <a:bodyPr wrap="none" lIns="54000" tIns="18000" rIns="54000" bIns="18000">
            <a:spAutoFit/>
          </a:bodyPr>
          <a:lstStyle/>
          <a:p>
            <a:pPr>
              <a:defRPr/>
            </a:pPr>
            <a:r>
              <a:rPr lang="en-US" sz="1200" baseline="-25000">
                <a:solidFill>
                  <a:srgbClr val="006699"/>
                </a:solidFill>
              </a:rPr>
              <a:t>http://employers.org.ua</a:t>
            </a:r>
            <a:endParaRPr lang="uk-UA" sz="1200" baseline="-25000">
              <a:solidFill>
                <a:srgbClr val="006699"/>
              </a:solidFill>
            </a:endParaRPr>
          </a:p>
        </p:txBody>
      </p:sp>
      <p:pic>
        <p:nvPicPr>
          <p:cNvPr id="16389" name="Picture 16" descr="Facebook"/>
          <p:cNvPicPr>
            <a:picLocks noChangeAspect="1" noChangeArrowheads="1"/>
          </p:cNvPicPr>
          <p:nvPr/>
        </p:nvPicPr>
        <p:blipFill>
          <a:blip r:embed="rId3"/>
          <a:srcRect/>
          <a:stretch>
            <a:fillRect/>
          </a:stretch>
        </p:blipFill>
        <p:spPr bwMode="auto">
          <a:xfrm>
            <a:off x="7056438" y="409575"/>
            <a:ext cx="144462" cy="144463"/>
          </a:xfrm>
          <a:prstGeom prst="rect">
            <a:avLst/>
          </a:prstGeom>
          <a:noFill/>
          <a:ln w="9525">
            <a:noFill/>
            <a:miter lim="800000"/>
            <a:headEnd/>
            <a:tailEnd/>
          </a:ln>
        </p:spPr>
      </p:pic>
      <p:sp>
        <p:nvSpPr>
          <p:cNvPr id="157713" name="Text Box 17"/>
          <p:cNvSpPr txBox="1">
            <a:spLocks noChangeArrowheads="1"/>
          </p:cNvSpPr>
          <p:nvPr/>
        </p:nvSpPr>
        <p:spPr bwMode="auto">
          <a:xfrm>
            <a:off x="7178675" y="361950"/>
            <a:ext cx="1930400" cy="157163"/>
          </a:xfrm>
          <a:prstGeom prst="rect">
            <a:avLst/>
          </a:prstGeom>
          <a:noFill/>
          <a:ln w="9525">
            <a:noFill/>
            <a:miter lim="800000"/>
            <a:headEnd/>
            <a:tailEnd/>
          </a:ln>
          <a:effectLst/>
        </p:spPr>
        <p:txBody>
          <a:bodyPr wrap="none" lIns="54000" tIns="18000" rIns="54000" bIns="18000">
            <a:spAutoFit/>
          </a:bodyPr>
          <a:lstStyle/>
          <a:p>
            <a:pPr>
              <a:defRPr/>
            </a:pPr>
            <a:r>
              <a:rPr lang="uk-UA" sz="1200" baseline="-25000">
                <a:solidFill>
                  <a:srgbClr val="006699"/>
                </a:solidFill>
              </a:rPr>
              <a:t>https://facebook.com/employersUkraine</a:t>
            </a:r>
            <a:r>
              <a:rPr lang="uk-UA" sz="1200" baseline="-25000"/>
              <a:t>/</a:t>
            </a:r>
          </a:p>
        </p:txBody>
      </p:sp>
      <p:pic>
        <p:nvPicPr>
          <p:cNvPr id="16391" name="Picture 18" descr="Twitter"/>
          <p:cNvPicPr>
            <a:picLocks noChangeAspect="1" noChangeArrowheads="1"/>
          </p:cNvPicPr>
          <p:nvPr/>
        </p:nvPicPr>
        <p:blipFill>
          <a:blip r:embed="rId4"/>
          <a:srcRect/>
          <a:stretch>
            <a:fillRect/>
          </a:stretch>
        </p:blipFill>
        <p:spPr bwMode="auto">
          <a:xfrm>
            <a:off x="7056438" y="574675"/>
            <a:ext cx="144462" cy="144463"/>
          </a:xfrm>
          <a:prstGeom prst="rect">
            <a:avLst/>
          </a:prstGeom>
          <a:noFill/>
          <a:ln w="9525">
            <a:noFill/>
            <a:miter lim="800000"/>
            <a:headEnd/>
            <a:tailEnd/>
          </a:ln>
        </p:spPr>
      </p:pic>
      <p:sp>
        <p:nvSpPr>
          <p:cNvPr id="157715" name="Text Box 19"/>
          <p:cNvSpPr txBox="1">
            <a:spLocks noChangeArrowheads="1"/>
          </p:cNvSpPr>
          <p:nvPr/>
        </p:nvSpPr>
        <p:spPr bwMode="auto">
          <a:xfrm>
            <a:off x="7237413" y="554038"/>
            <a:ext cx="1439862" cy="122237"/>
          </a:xfrm>
          <a:prstGeom prst="rect">
            <a:avLst/>
          </a:prstGeom>
          <a:noFill/>
          <a:ln w="9525">
            <a:noFill/>
            <a:miter lim="800000"/>
            <a:headEnd/>
            <a:tailEnd/>
          </a:ln>
          <a:effectLst/>
        </p:spPr>
        <p:txBody>
          <a:bodyPr wrap="none" lIns="0" tIns="0" rIns="0" bIns="0">
            <a:spAutoFit/>
          </a:bodyPr>
          <a:lstStyle/>
          <a:p>
            <a:pPr>
              <a:defRPr/>
            </a:pPr>
            <a:r>
              <a:rPr lang="uk-UA" sz="1200" baseline="-25000">
                <a:solidFill>
                  <a:srgbClr val="006699"/>
                </a:solidFill>
              </a:rPr>
              <a:t>https://twitter.com/employersUA</a:t>
            </a:r>
          </a:p>
        </p:txBody>
      </p:sp>
      <p:pic>
        <p:nvPicPr>
          <p:cNvPr id="16393" name="Picture 20" descr="Envelope-icon"/>
          <p:cNvPicPr>
            <a:picLocks noChangeAspect="1" noChangeArrowheads="1"/>
          </p:cNvPicPr>
          <p:nvPr/>
        </p:nvPicPr>
        <p:blipFill>
          <a:blip r:embed="rId5"/>
          <a:srcRect/>
          <a:stretch>
            <a:fillRect/>
          </a:stretch>
        </p:blipFill>
        <p:spPr bwMode="auto">
          <a:xfrm>
            <a:off x="7053263" y="233363"/>
            <a:ext cx="144462" cy="144462"/>
          </a:xfrm>
          <a:prstGeom prst="rect">
            <a:avLst/>
          </a:prstGeom>
          <a:noFill/>
          <a:ln w="9525">
            <a:noFill/>
            <a:miter lim="800000"/>
            <a:headEnd/>
            <a:tailEnd/>
          </a:ln>
        </p:spPr>
      </p:pic>
      <p:sp>
        <p:nvSpPr>
          <p:cNvPr id="157717" name="Text Box 21"/>
          <p:cNvSpPr txBox="1">
            <a:spLocks noChangeArrowheads="1"/>
          </p:cNvSpPr>
          <p:nvPr/>
        </p:nvSpPr>
        <p:spPr bwMode="auto">
          <a:xfrm>
            <a:off x="7188200" y="180975"/>
            <a:ext cx="1165225" cy="157163"/>
          </a:xfrm>
          <a:prstGeom prst="rect">
            <a:avLst/>
          </a:prstGeom>
          <a:noFill/>
          <a:ln w="9525">
            <a:noFill/>
            <a:miter lim="800000"/>
            <a:headEnd/>
            <a:tailEnd/>
          </a:ln>
          <a:effectLst/>
        </p:spPr>
        <p:txBody>
          <a:bodyPr wrap="none" lIns="54000" tIns="18000" rIns="54000" bIns="18000">
            <a:spAutoFit/>
          </a:bodyPr>
          <a:lstStyle/>
          <a:p>
            <a:pPr>
              <a:defRPr/>
            </a:pPr>
            <a:r>
              <a:rPr lang="en-US" sz="1200" baseline="-25000">
                <a:solidFill>
                  <a:srgbClr val="006699"/>
                </a:solidFill>
              </a:rPr>
              <a:t>info@employers.org.ua</a:t>
            </a:r>
            <a:endParaRPr lang="uk-UA" sz="1200" baseline="-25000">
              <a:solidFill>
                <a:srgbClr val="006699"/>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059582"/>
            <a:ext cx="8496944" cy="3770263"/>
          </a:xfrm>
          <a:prstGeom prst="rect">
            <a:avLst/>
          </a:prstGeom>
        </p:spPr>
        <p:txBody>
          <a:bodyPr wrap="square">
            <a:spAutoFit/>
          </a:bodyPr>
          <a:lstStyle/>
          <a:p>
            <a:pPr algn="ctr"/>
            <a:r>
              <a:rPr lang="en-US" sz="2800" b="1" dirty="0">
                <a:solidFill>
                  <a:schemeClr val="bg2"/>
                </a:solidFill>
              </a:rPr>
              <a:t>Freedom to terminate employment</a:t>
            </a:r>
            <a:endParaRPr lang="uk-UA" sz="2800" b="1" dirty="0">
              <a:solidFill>
                <a:schemeClr val="bg2"/>
              </a:solidFill>
            </a:endParaRPr>
          </a:p>
          <a:p>
            <a:pPr marL="742950" lvl="1" indent="-285750" algn="just">
              <a:spcAft>
                <a:spcPts val="600"/>
              </a:spcAft>
              <a:buClr>
                <a:srgbClr val="83736E"/>
              </a:buClr>
              <a:buSzPts val="1000"/>
              <a:buFont typeface="Wingdings" panose="05000000000000000000" pitchFamily="2" charset="2"/>
              <a:buChar char="Ø"/>
              <a:tabLst>
                <a:tab pos="1117600" algn="l"/>
              </a:tabLst>
            </a:pPr>
            <a:endParaRPr lang="uk-UA" dirty="0">
              <a:solidFill>
                <a:srgbClr val="2D2D2C"/>
              </a:solidFill>
              <a:latin typeface="Arial" panose="020B0604020202020204" pitchFamily="34" charset="0"/>
              <a:ea typeface="Arial" panose="020B0604020202020204" pitchFamily="34" charset="0"/>
              <a:cs typeface="Arial" panose="020B0604020202020204" pitchFamily="34" charset="0"/>
            </a:endParaRPr>
          </a:p>
          <a:p>
            <a:pPr marL="742950" lvl="1" indent="-285750" algn="just">
              <a:spcAft>
                <a:spcPts val="600"/>
              </a:spcAft>
              <a:buClr>
                <a:srgbClr val="83736E"/>
              </a:buClr>
              <a:buSzPts val="1000"/>
              <a:buFont typeface="Wingdings" panose="05000000000000000000" pitchFamily="2" charset="2"/>
              <a:buChar char="Ø"/>
              <a:tabLst>
                <a:tab pos="1117600" algn="l"/>
              </a:tabLst>
            </a:pPr>
            <a:endParaRPr lang="uk-UA" dirty="0">
              <a:solidFill>
                <a:srgbClr val="2D2D2C"/>
              </a:solidFill>
              <a:latin typeface="Arial" panose="020B0604020202020204" pitchFamily="34" charset="0"/>
              <a:ea typeface="Arial" panose="020B0604020202020204" pitchFamily="34" charset="0"/>
              <a:cs typeface="Arial" panose="020B0604020202020204" pitchFamily="34" charset="0"/>
            </a:endParaRPr>
          </a:p>
          <a:p>
            <a:pPr lvl="1">
              <a:spcAft>
                <a:spcPts val="600"/>
              </a:spcAft>
              <a:buClr>
                <a:srgbClr val="83736E"/>
              </a:buClr>
              <a:buSzPts val="1000"/>
              <a:tabLst>
                <a:tab pos="1117600" algn="l"/>
              </a:tabLst>
            </a:pPr>
            <a:r>
              <a:rPr lang="en-US" dirty="0">
                <a:solidFill>
                  <a:srgbClr val="2D2D2C"/>
                </a:solidFill>
                <a:latin typeface="Arial" panose="020B0604020202020204" pitchFamily="34" charset="0"/>
                <a:ea typeface="Arial" panose="020B0604020202020204" pitchFamily="34" charset="0"/>
                <a:cs typeface="Arial" panose="020B0604020202020204" pitchFamily="34" charset="0"/>
              </a:rPr>
              <a:t>Workers shall have the freedom to terminate employment in accordance with </a:t>
            </a:r>
          </a:p>
          <a:p>
            <a:pPr lvl="1">
              <a:spcAft>
                <a:spcPts val="600"/>
              </a:spcAft>
              <a:buClr>
                <a:srgbClr val="83736E"/>
              </a:buClr>
              <a:buSzPts val="1000"/>
              <a:tabLst>
                <a:tab pos="1117600" algn="l"/>
              </a:tabLst>
            </a:pPr>
            <a:endParaRPr lang="uk-UA" dirty="0">
              <a:solidFill>
                <a:srgbClr val="2D2D2C"/>
              </a:solidFill>
              <a:latin typeface="Arial" panose="020B0604020202020204" pitchFamily="34" charset="0"/>
              <a:ea typeface="Arial" panose="020B0604020202020204" pitchFamily="34" charset="0"/>
              <a:cs typeface="Arial" panose="020B0604020202020204" pitchFamily="34" charset="0"/>
            </a:endParaRPr>
          </a:p>
          <a:p>
            <a:pPr lvl="1">
              <a:spcAft>
                <a:spcPts val="600"/>
              </a:spcAft>
              <a:buClr>
                <a:srgbClr val="83736E"/>
              </a:buClr>
              <a:buSzPts val="1000"/>
              <a:tabLst>
                <a:tab pos="1117600" algn="l"/>
              </a:tabLst>
            </a:pPr>
            <a:r>
              <a:rPr lang="en-US" dirty="0">
                <a:solidFill>
                  <a:srgbClr val="2D2D2C"/>
                </a:solidFill>
                <a:latin typeface="Arial" panose="020B0604020202020204" pitchFamily="34" charset="0"/>
                <a:ea typeface="Arial" panose="020B0604020202020204" pitchFamily="34" charset="0"/>
                <a:cs typeface="Arial" panose="020B0604020202020204" pitchFamily="34" charset="0"/>
              </a:rPr>
              <a:t>law without penalty</a:t>
            </a:r>
            <a:endParaRPr lang="uk-UA" dirty="0">
              <a:solidFill>
                <a:srgbClr val="2D2D2C"/>
              </a:solidFill>
              <a:latin typeface="Arial" panose="020B0604020202020204" pitchFamily="34" charset="0"/>
              <a:ea typeface="Arial" panose="020B0604020202020204" pitchFamily="34" charset="0"/>
              <a:cs typeface="Arial" panose="020B0604020202020204" pitchFamily="34" charset="0"/>
            </a:endParaRPr>
          </a:p>
          <a:p>
            <a:endParaRPr lang="uk-UA" sz="3200" b="1" dirty="0">
              <a:solidFill>
                <a:schemeClr val="bg2"/>
              </a:solidFill>
            </a:endParaRPr>
          </a:p>
          <a:p>
            <a:endParaRPr lang="uk-UA" sz="3200" b="1" dirty="0">
              <a:solidFill>
                <a:schemeClr val="bg2"/>
              </a:solidFill>
            </a:endParaRPr>
          </a:p>
          <a:p>
            <a:r>
              <a:rPr lang="uk-UA" sz="3200" dirty="0">
                <a:solidFill>
                  <a:schemeClr val="bg2"/>
                </a:solidFill>
              </a:rPr>
              <a:t> </a:t>
            </a:r>
          </a:p>
        </p:txBody>
      </p:sp>
    </p:spTree>
    <p:extLst>
      <p:ext uri="{BB962C8B-B14F-4D97-AF65-F5344CB8AC3E}">
        <p14:creationId xmlns:p14="http://schemas.microsoft.com/office/powerpoint/2010/main" val="37300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31591"/>
            <a:ext cx="8784976" cy="4170372"/>
          </a:xfrm>
          <a:prstGeom prst="rect">
            <a:avLst/>
          </a:prstGeom>
        </p:spPr>
        <p:txBody>
          <a:bodyPr wrap="square">
            <a:spAutoFit/>
          </a:bodyPr>
          <a:lstStyle/>
          <a:p>
            <a:pPr algn="ctr"/>
            <a:r>
              <a:rPr lang="en-US" sz="2800" b="1" dirty="0">
                <a:solidFill>
                  <a:schemeClr val="bg2"/>
                </a:solidFill>
              </a:rPr>
              <a:t>Prevention of a threat of violence, harassment and intimidation</a:t>
            </a:r>
            <a:endParaRPr lang="ru-RU" sz="2800" b="1" dirty="0">
              <a:solidFill>
                <a:schemeClr val="bg2"/>
              </a:solidFill>
            </a:endParaRPr>
          </a:p>
          <a:p>
            <a:pPr lvl="1" algn="just">
              <a:spcAft>
                <a:spcPts val="600"/>
              </a:spcAft>
              <a:buClr>
                <a:srgbClr val="83736E"/>
              </a:buClr>
              <a:buSzPts val="1000"/>
              <a:tabLst>
                <a:tab pos="1117600" algn="l"/>
              </a:tabLst>
            </a:pPr>
            <a:endParaRPr lang="en-US" dirty="0">
              <a:solidFill>
                <a:srgbClr val="2D2D2C"/>
              </a:solidFill>
              <a:latin typeface="Arial" panose="020B0604020202020204" pitchFamily="34" charset="0"/>
              <a:ea typeface="Arial" panose="020B0604020202020204" pitchFamily="34" charset="0"/>
              <a:cs typeface="Arial" panose="020B0604020202020204" pitchFamily="34" charset="0"/>
            </a:endParaRPr>
          </a:p>
          <a:p>
            <a:pPr lvl="1" algn="just">
              <a:spcAft>
                <a:spcPts val="600"/>
              </a:spcAft>
              <a:buClr>
                <a:srgbClr val="83736E"/>
              </a:buClr>
              <a:buSzPts val="1000"/>
              <a:tabLst>
                <a:tab pos="1117600" algn="l"/>
              </a:tabLst>
            </a:pPr>
            <a:r>
              <a:rPr lang="en-US" dirty="0">
                <a:solidFill>
                  <a:srgbClr val="2D2D2C"/>
                </a:solidFill>
                <a:latin typeface="Arial" panose="020B0604020202020204" pitchFamily="34" charset="0"/>
                <a:ea typeface="Arial" panose="020B0604020202020204" pitchFamily="34" charset="0"/>
                <a:cs typeface="Arial" panose="020B0604020202020204" pitchFamily="34" charset="0"/>
              </a:rPr>
              <a:t>Employers shall not exact work or service from any person under the menace of </a:t>
            </a:r>
          </a:p>
          <a:p>
            <a:pPr lvl="1" algn="just">
              <a:spcAft>
                <a:spcPts val="600"/>
              </a:spcAft>
              <a:buClr>
                <a:srgbClr val="83736E"/>
              </a:buClr>
              <a:buSzPts val="1000"/>
              <a:tabLst>
                <a:tab pos="1117600" algn="l"/>
              </a:tabLst>
            </a:pPr>
            <a:endParaRPr lang="en-US" dirty="0">
              <a:solidFill>
                <a:srgbClr val="2D2D2C"/>
              </a:solidFill>
              <a:latin typeface="Arial" panose="020B0604020202020204" pitchFamily="34" charset="0"/>
              <a:ea typeface="Arial" panose="020B0604020202020204" pitchFamily="34" charset="0"/>
              <a:cs typeface="Arial" panose="020B0604020202020204" pitchFamily="34" charset="0"/>
            </a:endParaRPr>
          </a:p>
          <a:p>
            <a:pPr lvl="1" algn="just">
              <a:spcAft>
                <a:spcPts val="600"/>
              </a:spcAft>
              <a:buClr>
                <a:srgbClr val="83736E"/>
              </a:buClr>
              <a:buSzPts val="1000"/>
              <a:tabLst>
                <a:tab pos="1117600" algn="l"/>
              </a:tabLst>
            </a:pPr>
            <a:r>
              <a:rPr lang="en-US" dirty="0">
                <a:solidFill>
                  <a:srgbClr val="2D2D2C"/>
                </a:solidFill>
                <a:latin typeface="Arial" panose="020B0604020202020204" pitchFamily="34" charset="0"/>
                <a:ea typeface="Arial" panose="020B0604020202020204" pitchFamily="34" charset="0"/>
                <a:cs typeface="Arial" panose="020B0604020202020204" pitchFamily="34" charset="0"/>
              </a:rPr>
              <a:t>any penalty</a:t>
            </a:r>
            <a:endParaRPr lang="uk-UA" dirty="0">
              <a:solidFill>
                <a:srgbClr val="2D2D2C"/>
              </a:solidFill>
              <a:latin typeface="Arial" panose="020B0604020202020204" pitchFamily="34" charset="0"/>
              <a:ea typeface="Arial" panose="020B0604020202020204" pitchFamily="34" charset="0"/>
              <a:cs typeface="Arial" panose="020B0604020202020204" pitchFamily="34" charset="0"/>
            </a:endParaRPr>
          </a:p>
          <a:p>
            <a:pPr lvl="1" algn="just">
              <a:spcAft>
                <a:spcPts val="600"/>
              </a:spcAft>
              <a:buClr>
                <a:srgbClr val="83736E"/>
              </a:buClr>
              <a:buSzPts val="1000"/>
              <a:tabLst>
                <a:tab pos="1117600" algn="l"/>
              </a:tabLst>
            </a:pPr>
            <a:endParaRPr lang="ru-RU" sz="2800" b="1" dirty="0">
              <a:solidFill>
                <a:schemeClr val="bg2"/>
              </a:solidFill>
            </a:endParaRPr>
          </a:p>
          <a:p>
            <a:pPr algn="ctr"/>
            <a:endParaRPr lang="ru-RU" sz="2800" b="1" dirty="0">
              <a:solidFill>
                <a:schemeClr val="bg2"/>
              </a:solidFill>
            </a:endParaRPr>
          </a:p>
          <a:p>
            <a:pPr algn="ctr"/>
            <a:endParaRPr lang="ru-RU" sz="2800" b="1" dirty="0">
              <a:solidFill>
                <a:schemeClr val="bg2"/>
              </a:solidFill>
            </a:endParaRPr>
          </a:p>
          <a:p>
            <a:pPr algn="ctr"/>
            <a:endParaRPr lang="ru-RU" sz="2800" b="1" dirty="0">
              <a:solidFill>
                <a:schemeClr val="bg2"/>
              </a:solidFill>
            </a:endParaRPr>
          </a:p>
        </p:txBody>
      </p:sp>
    </p:spTree>
    <p:extLst>
      <p:ext uri="{BB962C8B-B14F-4D97-AF65-F5344CB8AC3E}">
        <p14:creationId xmlns:p14="http://schemas.microsoft.com/office/powerpoint/2010/main" val="81844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15566"/>
            <a:ext cx="7920880" cy="3000821"/>
          </a:xfrm>
          <a:prstGeom prst="rect">
            <a:avLst/>
          </a:prstGeom>
        </p:spPr>
        <p:txBody>
          <a:bodyPr wrap="square">
            <a:spAutoFit/>
          </a:bodyPr>
          <a:lstStyle/>
          <a:p>
            <a:pPr algn="ctr"/>
            <a:r>
              <a:rPr lang="en-US" sz="2800" b="1" dirty="0">
                <a:solidFill>
                  <a:schemeClr val="bg2"/>
                </a:solidFill>
              </a:rPr>
              <a:t>Prohibition of coercion in wage payment</a:t>
            </a:r>
            <a:endParaRPr lang="ru-RU" sz="2800" b="1" dirty="0">
              <a:solidFill>
                <a:schemeClr val="bg2"/>
              </a:solidFill>
            </a:endParaRPr>
          </a:p>
          <a:p>
            <a:pPr lvl="1" algn="just">
              <a:spcAft>
                <a:spcPts val="600"/>
              </a:spcAft>
              <a:buClr>
                <a:srgbClr val="83736E"/>
              </a:buClr>
              <a:buSzPts val="1000"/>
              <a:tabLst>
                <a:tab pos="1117600" algn="l"/>
              </a:tabLst>
            </a:pPr>
            <a:endParaRPr lang="uk-UA" sz="1400" dirty="0">
              <a:solidFill>
                <a:srgbClr val="2D2D2C"/>
              </a:solidFill>
              <a:latin typeface="Arial" panose="020B0604020202020204" pitchFamily="34" charset="0"/>
              <a:ea typeface="Arial" panose="020B0604020202020204" pitchFamily="34" charset="0"/>
              <a:cs typeface="Arial" panose="020B0604020202020204" pitchFamily="34" charset="0"/>
            </a:endParaRPr>
          </a:p>
          <a:p>
            <a:pPr marL="742950" lvl="1" indent="-285750" algn="just">
              <a:spcAft>
                <a:spcPts val="600"/>
              </a:spcAft>
              <a:buClr>
                <a:srgbClr val="83736E"/>
              </a:buClr>
              <a:buSzPts val="1000"/>
              <a:buFont typeface="Wingdings" panose="05000000000000000000" pitchFamily="2" charset="2"/>
              <a:buChar char="Ø"/>
              <a:tabLst>
                <a:tab pos="1117600" algn="l"/>
              </a:tabLst>
            </a:pPr>
            <a:r>
              <a:rPr lang="en-US" sz="1600" dirty="0">
                <a:solidFill>
                  <a:srgbClr val="2D2D2C"/>
                </a:solidFill>
                <a:latin typeface="Arial" panose="020B0604020202020204" pitchFamily="34" charset="0"/>
                <a:cs typeface="Arial" panose="020B0604020202020204" pitchFamily="34" charset="0"/>
              </a:rPr>
              <a:t>Workers shall not be forced to work using wage payment as a means of </a:t>
            </a:r>
          </a:p>
          <a:p>
            <a:pPr lvl="1" algn="just">
              <a:spcAft>
                <a:spcPts val="600"/>
              </a:spcAft>
              <a:buClr>
                <a:srgbClr val="83736E"/>
              </a:buClr>
              <a:buSzPts val="1000"/>
              <a:tabLst>
                <a:tab pos="1117600" algn="l"/>
              </a:tabLst>
            </a:pPr>
            <a:r>
              <a:rPr lang="en-US" sz="1600" dirty="0">
                <a:solidFill>
                  <a:srgbClr val="2D2D2C"/>
                </a:solidFill>
                <a:latin typeface="Arial" panose="020B0604020202020204" pitchFamily="34" charset="0"/>
                <a:cs typeface="Arial" panose="020B0604020202020204" pitchFamily="34" charset="0"/>
              </a:rPr>
              <a:t>coercion</a:t>
            </a:r>
            <a:endParaRPr lang="uk-UA" sz="1600" dirty="0">
              <a:solidFill>
                <a:srgbClr val="2D2D2C"/>
              </a:solidFill>
              <a:latin typeface="Arial" panose="020B0604020202020204" pitchFamily="34" charset="0"/>
              <a:cs typeface="Arial" panose="020B0604020202020204" pitchFamily="34" charset="0"/>
            </a:endParaRPr>
          </a:p>
          <a:p>
            <a:pPr lvl="1" algn="just">
              <a:spcAft>
                <a:spcPts val="600"/>
              </a:spcAft>
              <a:buClr>
                <a:srgbClr val="83736E"/>
              </a:buClr>
              <a:buSzPts val="1000"/>
              <a:tabLst>
                <a:tab pos="1117600" algn="l"/>
              </a:tabLst>
            </a:pPr>
            <a:endParaRPr lang="uk-UA" sz="1600" dirty="0">
              <a:solidFill>
                <a:srgbClr val="2D2D2C"/>
              </a:solidFill>
              <a:latin typeface="Arial" panose="020B0604020202020204" pitchFamily="34" charset="0"/>
              <a:cs typeface="Arial" panose="020B0604020202020204" pitchFamily="34" charset="0"/>
            </a:endParaRPr>
          </a:p>
          <a:p>
            <a:pPr marL="742950" lvl="1" indent="-285750" algn="just">
              <a:spcAft>
                <a:spcPts val="600"/>
              </a:spcAft>
              <a:buClr>
                <a:srgbClr val="83736E"/>
              </a:buClr>
              <a:buSzPts val="1000"/>
              <a:buFont typeface="Wingdings" panose="05000000000000000000" pitchFamily="2" charset="2"/>
              <a:buChar char="Ø"/>
              <a:tabLst>
                <a:tab pos="1117600" algn="l"/>
              </a:tabLst>
            </a:pPr>
            <a:r>
              <a:rPr lang="en-US" sz="1600" dirty="0">
                <a:solidFill>
                  <a:srgbClr val="2D2D2C"/>
                </a:solidFill>
                <a:latin typeface="Arial" panose="020B0604020202020204" pitchFamily="34" charset="0"/>
                <a:cs typeface="Arial" panose="020B0604020202020204" pitchFamily="34" charset="0"/>
              </a:rPr>
              <a:t>In-kind payments are permitted only if authorized by law or a collective </a:t>
            </a:r>
          </a:p>
          <a:p>
            <a:pPr lvl="1" algn="just">
              <a:spcAft>
                <a:spcPts val="600"/>
              </a:spcAft>
              <a:buClr>
                <a:srgbClr val="83736E"/>
              </a:buClr>
              <a:buSzPts val="1000"/>
              <a:tabLst>
                <a:tab pos="1117600" algn="l"/>
              </a:tabLst>
            </a:pPr>
            <a:r>
              <a:rPr lang="en-US" sz="1600" dirty="0">
                <a:solidFill>
                  <a:srgbClr val="2D2D2C"/>
                </a:solidFill>
                <a:latin typeface="Arial" panose="020B0604020202020204" pitchFamily="34" charset="0"/>
                <a:cs typeface="Arial" panose="020B0604020202020204" pitchFamily="34" charset="0"/>
              </a:rPr>
              <a:t>agreement</a:t>
            </a:r>
            <a:endParaRPr lang="ru-RU" sz="1600" dirty="0">
              <a:solidFill>
                <a:srgbClr val="2D2D2C"/>
              </a:solidFill>
              <a:latin typeface="Arial" panose="020B0604020202020204" pitchFamily="34" charset="0"/>
              <a:cs typeface="Arial" panose="020B0604020202020204" pitchFamily="34" charset="0"/>
            </a:endParaRPr>
          </a:p>
          <a:p>
            <a:pPr lvl="1" algn="just">
              <a:spcAft>
                <a:spcPts val="600"/>
              </a:spcAft>
              <a:buClr>
                <a:srgbClr val="83736E"/>
              </a:buClr>
              <a:buSzPts val="1000"/>
              <a:tabLst>
                <a:tab pos="1117600" algn="l"/>
              </a:tabLst>
            </a:pPr>
            <a:endParaRPr lang="ru-RU" sz="1600" dirty="0">
              <a:solidFill>
                <a:srgbClr val="2D2D2C"/>
              </a:solidFill>
              <a:latin typeface="Arial" panose="020B0604020202020204" pitchFamily="34" charset="0"/>
              <a:cs typeface="Arial" panose="020B0604020202020204" pitchFamily="34" charset="0"/>
            </a:endParaRPr>
          </a:p>
          <a:p>
            <a:pPr marL="742950" lvl="1" indent="-285750" algn="just">
              <a:spcAft>
                <a:spcPts val="600"/>
              </a:spcAft>
              <a:buClr>
                <a:srgbClr val="83736E"/>
              </a:buClr>
              <a:buSzPts val="1000"/>
              <a:buFont typeface="Wingdings" panose="05000000000000000000" pitchFamily="2" charset="2"/>
              <a:buChar char="Ø"/>
              <a:tabLst>
                <a:tab pos="1117600" algn="l"/>
              </a:tabLst>
            </a:pPr>
            <a:r>
              <a:rPr lang="en-US" sz="1600" dirty="0">
                <a:solidFill>
                  <a:srgbClr val="2D2D2C"/>
                </a:solidFill>
                <a:latin typeface="Arial" panose="020B0604020202020204" pitchFamily="34" charset="0"/>
                <a:cs typeface="Arial" panose="020B0604020202020204" pitchFamily="34" charset="0"/>
              </a:rPr>
              <a:t>Workers shall be informed of the conditions and extent of wage deductions</a:t>
            </a:r>
            <a:endParaRPr lang="ru-RU" sz="2800" b="1" dirty="0">
              <a:solidFill>
                <a:schemeClr val="bg2"/>
              </a:solidFill>
            </a:endParaRPr>
          </a:p>
        </p:txBody>
      </p:sp>
    </p:spTree>
    <p:extLst>
      <p:ext uri="{BB962C8B-B14F-4D97-AF65-F5344CB8AC3E}">
        <p14:creationId xmlns:p14="http://schemas.microsoft.com/office/powerpoint/2010/main" val="381147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87574"/>
            <a:ext cx="7992888" cy="3154710"/>
          </a:xfrm>
          <a:prstGeom prst="rect">
            <a:avLst/>
          </a:prstGeom>
        </p:spPr>
        <p:txBody>
          <a:bodyPr wrap="square">
            <a:spAutoFit/>
          </a:bodyPr>
          <a:lstStyle/>
          <a:p>
            <a:pPr algn="ctr"/>
            <a:r>
              <a:rPr lang="en-US" sz="2800" b="1" dirty="0">
                <a:solidFill>
                  <a:schemeClr val="bg2"/>
                </a:solidFill>
              </a:rPr>
              <a:t>Prohibition of disciplinary measures against a worker as a ground for continued employment</a:t>
            </a:r>
          </a:p>
          <a:p>
            <a:pPr algn="ctr"/>
            <a:endParaRPr lang="ru-RU" sz="2800" b="1" dirty="0">
              <a:solidFill>
                <a:schemeClr val="bg2"/>
              </a:solidFill>
            </a:endParaRPr>
          </a:p>
          <a:p>
            <a:pPr marL="742950" lvl="1" indent="-285750" algn="just">
              <a:lnSpc>
                <a:spcPct val="150000"/>
              </a:lnSpc>
              <a:spcAft>
                <a:spcPts val="600"/>
              </a:spcAft>
              <a:buClr>
                <a:srgbClr val="83736E"/>
              </a:buClr>
              <a:buSzPts val="1000"/>
              <a:buFont typeface="Wingdings" panose="05000000000000000000" pitchFamily="2" charset="2"/>
              <a:buChar char="Ø"/>
              <a:tabLst>
                <a:tab pos="1117600" algn="l"/>
              </a:tabLst>
            </a:pPr>
            <a:r>
              <a:rPr lang="en-US" dirty="0">
                <a:solidFill>
                  <a:srgbClr val="2D2D2C"/>
                </a:solidFill>
                <a:latin typeface="Arial" panose="020B0604020202020204" pitchFamily="34" charset="0"/>
                <a:ea typeface="Arial" panose="020B0604020202020204" pitchFamily="34" charset="0"/>
                <a:cs typeface="Arial" panose="020B0604020202020204" pitchFamily="34" charset="0"/>
              </a:rPr>
              <a:t>Any disciplinary measures used by the employer shall not include sanctions that result in an obligation to work</a:t>
            </a:r>
            <a:endParaRPr lang="uk-UA" dirty="0">
              <a:solidFill>
                <a:srgbClr val="2D2D2C"/>
              </a:solidFill>
              <a:latin typeface="Arial" panose="020B0604020202020204" pitchFamily="34" charset="0"/>
              <a:ea typeface="Arial" panose="020B0604020202020204" pitchFamily="34" charset="0"/>
              <a:cs typeface="Arial" panose="020B0604020202020204" pitchFamily="34" charset="0"/>
            </a:endParaRPr>
          </a:p>
          <a:p>
            <a:pPr algn="ctr"/>
            <a:endParaRPr lang="uk-UA" sz="2800" b="1" dirty="0">
              <a:solidFill>
                <a:schemeClr val="bg2"/>
              </a:solidFill>
            </a:endParaRPr>
          </a:p>
        </p:txBody>
      </p:sp>
    </p:spTree>
    <p:extLst>
      <p:ext uri="{BB962C8B-B14F-4D97-AF65-F5344CB8AC3E}">
        <p14:creationId xmlns:p14="http://schemas.microsoft.com/office/powerpoint/2010/main" val="15740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9572" y="987574"/>
            <a:ext cx="7704856" cy="2985433"/>
          </a:xfrm>
          <a:prstGeom prst="rect">
            <a:avLst/>
          </a:prstGeom>
        </p:spPr>
        <p:txBody>
          <a:bodyPr wrap="square">
            <a:spAutoFit/>
          </a:bodyPr>
          <a:lstStyle/>
          <a:p>
            <a:pPr algn="ctr"/>
            <a:r>
              <a:rPr lang="en-US" sz="2800" b="1" dirty="0">
                <a:solidFill>
                  <a:schemeClr val="bg2"/>
                </a:solidFill>
              </a:rPr>
              <a:t>Prevention of overtime work as a means of coercion to work</a:t>
            </a:r>
          </a:p>
          <a:p>
            <a:pPr algn="ctr"/>
            <a:endParaRPr lang="ru-RU" sz="2800" b="1" dirty="0">
              <a:solidFill>
                <a:schemeClr val="bg2"/>
              </a:solidFill>
            </a:endParaRPr>
          </a:p>
          <a:p>
            <a:pPr marL="285750" indent="-285750" algn="just">
              <a:lnSpc>
                <a:spcPct val="150000"/>
              </a:lnSpc>
              <a:spcAft>
                <a:spcPts val="600"/>
              </a:spcAft>
              <a:buClr>
                <a:srgbClr val="83736E"/>
              </a:buClr>
              <a:buSzPts val="1000"/>
              <a:buFont typeface="Wingdings" panose="05000000000000000000" pitchFamily="2" charset="2"/>
              <a:buChar char="Ø"/>
              <a:tabLst>
                <a:tab pos="1117600" algn="l"/>
              </a:tabLst>
            </a:pPr>
            <a:r>
              <a:rPr lang="en-US" sz="1800" b="0" i="0" u="none" strike="noStrike" baseline="0" dirty="0">
                <a:solidFill>
                  <a:srgbClr val="2D2D2C"/>
                </a:solidFill>
                <a:latin typeface="Arial" panose="020B0604020202020204" pitchFamily="34" charset="0"/>
              </a:rPr>
              <a:t>Workers </a:t>
            </a:r>
            <a:r>
              <a:rPr lang="en-US" dirty="0">
                <a:solidFill>
                  <a:srgbClr val="2D2D2C"/>
                </a:solidFill>
                <a:latin typeface="Arial" panose="020B0604020202020204" pitchFamily="34" charset="0"/>
                <a:cs typeface="Arial" panose="020B0604020202020204" pitchFamily="34" charset="0"/>
              </a:rPr>
              <a:t>shall</a:t>
            </a:r>
            <a:r>
              <a:rPr lang="en-US" sz="1800" b="0" i="0" u="none" strike="noStrike" baseline="0" dirty="0">
                <a:solidFill>
                  <a:srgbClr val="2D2D2C"/>
                </a:solidFill>
                <a:latin typeface="Arial" panose="020B0604020202020204" pitchFamily="34" charset="0"/>
              </a:rPr>
              <a:t> not be forced to work overtime above the limits permitted in national law and collective agreements under the menace of a penalty </a:t>
            </a:r>
          </a:p>
          <a:p>
            <a:pPr algn="l"/>
            <a:endParaRPr lang="uk-UA" dirty="0">
              <a:solidFill>
                <a:srgbClr val="2D2D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359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987574"/>
            <a:ext cx="8064896" cy="2569934"/>
          </a:xfrm>
          <a:prstGeom prst="rect">
            <a:avLst/>
          </a:prstGeom>
        </p:spPr>
        <p:txBody>
          <a:bodyPr wrap="square">
            <a:spAutoFit/>
          </a:bodyPr>
          <a:lstStyle/>
          <a:p>
            <a:pPr algn="ctr"/>
            <a:r>
              <a:rPr lang="en-US" sz="2800" b="1" dirty="0">
                <a:solidFill>
                  <a:schemeClr val="bg2"/>
                </a:solidFill>
              </a:rPr>
              <a:t>Guaranteed freedom of movement</a:t>
            </a:r>
            <a:endParaRPr lang="uk-UA" sz="2800" b="1" dirty="0">
              <a:solidFill>
                <a:schemeClr val="bg2"/>
              </a:solidFill>
            </a:endParaRPr>
          </a:p>
          <a:p>
            <a:pPr algn="ctr"/>
            <a:endParaRPr lang="ru-RU" sz="2800" b="1" dirty="0">
              <a:solidFill>
                <a:schemeClr val="bg2"/>
              </a:solidFill>
            </a:endParaRPr>
          </a:p>
          <a:p>
            <a:pPr marL="742950" lvl="1" indent="-285750" algn="just">
              <a:lnSpc>
                <a:spcPct val="150000"/>
              </a:lnSpc>
              <a:spcAft>
                <a:spcPts val="600"/>
              </a:spcAft>
              <a:buClr>
                <a:srgbClr val="83736E"/>
              </a:buClr>
              <a:buSzPts val="1000"/>
              <a:buFont typeface="Wingdings" panose="05000000000000000000" pitchFamily="2" charset="2"/>
              <a:buChar char="Ø"/>
              <a:tabLst>
                <a:tab pos="1117600" algn="l"/>
              </a:tabLst>
            </a:pPr>
            <a:r>
              <a:rPr lang="en-US" sz="1800" b="0" i="0" u="none" strike="noStrike" baseline="0" dirty="0">
                <a:solidFill>
                  <a:srgbClr val="2D2D2C"/>
                </a:solidFill>
                <a:latin typeface="Arial" panose="020B0604020202020204" pitchFamily="34" charset="0"/>
              </a:rPr>
              <a:t>Coercion shall not be used to physically confine workers to the workplace or related premises</a:t>
            </a:r>
            <a:endParaRPr lang="en-US" dirty="0">
              <a:solidFill>
                <a:srgbClr val="2D2D2C"/>
              </a:solidFill>
              <a:latin typeface="Arial" panose="020B0604020202020204" pitchFamily="34" charset="0"/>
              <a:ea typeface="Arial" panose="020B0604020202020204" pitchFamily="34" charset="0"/>
              <a:cs typeface="Arial" panose="020B0604020202020204" pitchFamily="34" charset="0"/>
            </a:endParaRPr>
          </a:p>
          <a:p>
            <a:pPr algn="l"/>
            <a:endParaRPr lang="uk-UA" dirty="0">
              <a:solidFill>
                <a:srgbClr val="2D2D2C"/>
              </a:solidFill>
              <a:latin typeface="Arial" panose="020B0604020202020204" pitchFamily="34" charset="0"/>
              <a:ea typeface="Arial" panose="020B0604020202020204" pitchFamily="34" charset="0"/>
              <a:cs typeface="Arial" panose="020B0604020202020204" pitchFamily="34" charset="0"/>
            </a:endParaRPr>
          </a:p>
          <a:p>
            <a:pPr algn="ctr"/>
            <a:endParaRPr lang="uk-UA" sz="2800" b="1" dirty="0">
              <a:solidFill>
                <a:schemeClr val="bg2"/>
              </a:solidFill>
            </a:endParaRPr>
          </a:p>
        </p:txBody>
      </p:sp>
    </p:spTree>
    <p:extLst>
      <p:ext uri="{BB962C8B-B14F-4D97-AF65-F5344CB8AC3E}">
        <p14:creationId xmlns:p14="http://schemas.microsoft.com/office/powerpoint/2010/main" val="237957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915566"/>
            <a:ext cx="7056784" cy="3000821"/>
          </a:xfrm>
          <a:prstGeom prst="rect">
            <a:avLst/>
          </a:prstGeom>
        </p:spPr>
        <p:txBody>
          <a:bodyPr wrap="square">
            <a:spAutoFit/>
          </a:bodyPr>
          <a:lstStyle/>
          <a:p>
            <a:pPr algn="ctr"/>
            <a:r>
              <a:rPr lang="en-US" sz="2800" b="1" dirty="0">
                <a:solidFill>
                  <a:schemeClr val="bg2"/>
                </a:solidFill>
              </a:rPr>
              <a:t>Prevention of the use of skills development and vocational training as a means of coercion to work</a:t>
            </a:r>
            <a:endParaRPr lang="ru-RU" sz="2800" b="1" dirty="0">
              <a:solidFill>
                <a:schemeClr val="bg2"/>
              </a:solidFill>
            </a:endParaRPr>
          </a:p>
          <a:p>
            <a:pPr marL="285750" indent="-285750" algn="just">
              <a:lnSpc>
                <a:spcPct val="200000"/>
              </a:lnSpc>
              <a:spcAft>
                <a:spcPts val="600"/>
              </a:spcAft>
              <a:buClr>
                <a:srgbClr val="83736E"/>
              </a:buClr>
              <a:buSzPts val="1000"/>
              <a:buFont typeface="Wingdings" panose="05000000000000000000" pitchFamily="2" charset="2"/>
              <a:buChar char="Ø"/>
              <a:tabLst>
                <a:tab pos="1117600" algn="l"/>
              </a:tabLst>
            </a:pPr>
            <a:r>
              <a:rPr lang="en-US" dirty="0">
                <a:solidFill>
                  <a:srgbClr val="2D2D2C"/>
                </a:solidFill>
                <a:latin typeface="Arial" panose="020B0604020202020204" pitchFamily="34" charset="0"/>
                <a:ea typeface="Arial" panose="020B0604020202020204" pitchFamily="34" charset="0"/>
                <a:cs typeface="Arial" panose="020B0604020202020204" pitchFamily="34" charset="0"/>
              </a:rPr>
              <a:t>Skills development, retraining and training of workers shall be voluntary at the employer’s consent or instruction</a:t>
            </a:r>
            <a:endParaRPr lang="uk-UA" dirty="0">
              <a:solidFill>
                <a:srgbClr val="2D2D2C"/>
              </a:solidFill>
              <a:latin typeface="Arial" panose="020B0604020202020204" pitchFamily="34" charset="0"/>
              <a:ea typeface="Arial" panose="020B0604020202020204" pitchFamily="34" charset="0"/>
              <a:cs typeface="Arial" panose="020B0604020202020204" pitchFamily="34" charset="0"/>
            </a:endParaRPr>
          </a:p>
          <a:p>
            <a:pPr algn="ctr"/>
            <a:endParaRPr lang="uk-UA" sz="2800" b="1" dirty="0">
              <a:solidFill>
                <a:schemeClr val="bg2"/>
              </a:solidFill>
            </a:endParaRPr>
          </a:p>
        </p:txBody>
      </p:sp>
    </p:spTree>
    <p:extLst>
      <p:ext uri="{BB962C8B-B14F-4D97-AF65-F5344CB8AC3E}">
        <p14:creationId xmlns:p14="http://schemas.microsoft.com/office/powerpoint/2010/main" val="66988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2C092AC-A5A0-E861-A53F-E363F9852857}"/>
              </a:ext>
            </a:extLst>
          </p:cNvPr>
          <p:cNvSpPr/>
          <p:nvPr/>
        </p:nvSpPr>
        <p:spPr>
          <a:xfrm>
            <a:off x="827584" y="915566"/>
            <a:ext cx="7056784" cy="4247317"/>
          </a:xfrm>
          <a:prstGeom prst="rect">
            <a:avLst/>
          </a:prstGeom>
        </p:spPr>
        <p:txBody>
          <a:bodyPr wrap="square">
            <a:spAutoFit/>
          </a:bodyPr>
          <a:lstStyle/>
          <a:p>
            <a:pPr algn="ctr"/>
            <a:r>
              <a:rPr lang="en-US" sz="2800" b="1" dirty="0">
                <a:solidFill>
                  <a:schemeClr val="bg2"/>
                </a:solidFill>
              </a:rPr>
              <a:t>Prevention of discriminatory treatment of migrant workers</a:t>
            </a:r>
            <a:endParaRPr lang="ru-RU" sz="2800" b="1" dirty="0">
              <a:solidFill>
                <a:schemeClr val="bg2"/>
              </a:solidFill>
            </a:endParaRPr>
          </a:p>
          <a:p>
            <a:pPr algn="ctr"/>
            <a:endParaRPr lang="ru-RU" sz="2800" b="1" dirty="0">
              <a:solidFill>
                <a:schemeClr val="bg2"/>
              </a:solidFill>
            </a:endParaRPr>
          </a:p>
          <a:p>
            <a:pPr marL="285750" indent="-285750" algn="just">
              <a:lnSpc>
                <a:spcPct val="150000"/>
              </a:lnSpc>
              <a:spcAft>
                <a:spcPts val="600"/>
              </a:spcAft>
              <a:buClr>
                <a:srgbClr val="83736E"/>
              </a:buClr>
              <a:buSzPts val="1000"/>
              <a:buFont typeface="Wingdings" panose="05000000000000000000" pitchFamily="2" charset="2"/>
              <a:buChar char="Ø"/>
              <a:tabLst>
                <a:tab pos="1117600" algn="l"/>
              </a:tabLst>
            </a:pPr>
            <a:r>
              <a:rPr lang="en-US" sz="1800" b="0" i="0" u="none" strike="noStrike" baseline="0" dirty="0">
                <a:solidFill>
                  <a:srgbClr val="2D2D2C"/>
                </a:solidFill>
                <a:latin typeface="Arial" panose="020B0604020202020204" pitchFamily="34" charset="0"/>
              </a:rPr>
              <a:t>Migrant workers shall benefit from conditions of work no less </a:t>
            </a:r>
            <a:r>
              <a:rPr lang="en-US" sz="1800" b="0" i="0" u="none" strike="noStrike" baseline="0" dirty="0" err="1">
                <a:solidFill>
                  <a:srgbClr val="2D2D2C"/>
                </a:solidFill>
                <a:latin typeface="Arial" panose="020B0604020202020204" pitchFamily="34" charset="0"/>
              </a:rPr>
              <a:t>favourable</a:t>
            </a:r>
            <a:r>
              <a:rPr lang="en-US" sz="1800" b="0" i="0" u="none" strike="noStrike" baseline="0" dirty="0">
                <a:solidFill>
                  <a:srgbClr val="2D2D2C"/>
                </a:solidFill>
                <a:latin typeface="Arial" panose="020B0604020202020204" pitchFamily="34" charset="0"/>
              </a:rPr>
              <a:t> than those available to local workers, and shall have the right to enter into and terminate employment in accordance with  national law or collective agreement voluntarily and freely, without the threat of a penalty </a:t>
            </a:r>
          </a:p>
          <a:p>
            <a:pPr algn="l"/>
            <a:endParaRPr lang="uk-UA" dirty="0">
              <a:solidFill>
                <a:srgbClr val="2D2D2C"/>
              </a:solidFill>
              <a:latin typeface="Arial" panose="020B0604020202020204" pitchFamily="34" charset="0"/>
              <a:cs typeface="Arial" panose="020B0604020202020204" pitchFamily="34" charset="0"/>
            </a:endParaRPr>
          </a:p>
          <a:p>
            <a:pPr algn="ctr"/>
            <a:endParaRPr lang="uk-UA" sz="2800" b="1" dirty="0">
              <a:solidFill>
                <a:schemeClr val="bg2"/>
              </a:solidFill>
            </a:endParaRPr>
          </a:p>
        </p:txBody>
      </p:sp>
    </p:spTree>
    <p:extLst>
      <p:ext uri="{BB962C8B-B14F-4D97-AF65-F5344CB8AC3E}">
        <p14:creationId xmlns:p14="http://schemas.microsoft.com/office/powerpoint/2010/main" val="3135354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55F75D4-F4E7-7760-3629-04F1326B1BB5}"/>
              </a:ext>
            </a:extLst>
          </p:cNvPr>
          <p:cNvSpPr/>
          <p:nvPr/>
        </p:nvSpPr>
        <p:spPr>
          <a:xfrm>
            <a:off x="827584" y="915566"/>
            <a:ext cx="7056784" cy="2723823"/>
          </a:xfrm>
          <a:prstGeom prst="rect">
            <a:avLst/>
          </a:prstGeom>
        </p:spPr>
        <p:txBody>
          <a:bodyPr wrap="square">
            <a:spAutoFit/>
          </a:bodyPr>
          <a:lstStyle/>
          <a:p>
            <a:pPr algn="ctr"/>
            <a:r>
              <a:rPr lang="en-US" sz="2800" b="1" dirty="0">
                <a:solidFill>
                  <a:schemeClr val="bg2"/>
                </a:solidFill>
              </a:rPr>
              <a:t>Responsible activity of private employment agencies</a:t>
            </a:r>
            <a:endParaRPr lang="ru-RU" sz="2800" b="1" dirty="0">
              <a:solidFill>
                <a:schemeClr val="bg2"/>
              </a:solidFill>
            </a:endParaRPr>
          </a:p>
          <a:p>
            <a:pPr algn="ctr"/>
            <a:endParaRPr lang="ru-RU" sz="2800" b="1" dirty="0">
              <a:solidFill>
                <a:schemeClr val="bg2"/>
              </a:solidFill>
            </a:endParaRPr>
          </a:p>
          <a:p>
            <a:pPr marL="285750" indent="-285750" algn="just">
              <a:lnSpc>
                <a:spcPct val="150000"/>
              </a:lnSpc>
              <a:spcAft>
                <a:spcPts val="600"/>
              </a:spcAft>
              <a:buClr>
                <a:srgbClr val="83736E"/>
              </a:buClr>
              <a:buSzPts val="1000"/>
              <a:buFont typeface="Wingdings" panose="05000000000000000000" pitchFamily="2" charset="2"/>
              <a:buChar char="Ø"/>
              <a:tabLst>
                <a:tab pos="1117600" algn="l"/>
              </a:tabLst>
            </a:pPr>
            <a:r>
              <a:rPr lang="en-US" dirty="0">
                <a:solidFill>
                  <a:srgbClr val="2D2D2C"/>
                </a:solidFill>
                <a:latin typeface="Arial" panose="020B0604020202020204" pitchFamily="34" charset="0"/>
                <a:cs typeface="Arial" panose="020B0604020202020204" pitchFamily="34" charset="0"/>
              </a:rPr>
              <a:t>Employers shall engage only those private employment agencies that are properly licensed by the competent authority</a:t>
            </a:r>
            <a:endParaRPr lang="uk-UA" dirty="0">
              <a:solidFill>
                <a:srgbClr val="2D2D2C"/>
              </a:solidFill>
              <a:latin typeface="Arial" panose="020B0604020202020204" pitchFamily="34" charset="0"/>
              <a:cs typeface="Arial" panose="020B0604020202020204" pitchFamily="34" charset="0"/>
            </a:endParaRPr>
          </a:p>
          <a:p>
            <a:pPr algn="ctr"/>
            <a:endParaRPr lang="uk-UA" sz="2800" b="1" dirty="0">
              <a:solidFill>
                <a:schemeClr val="bg2"/>
              </a:solidFill>
            </a:endParaRPr>
          </a:p>
        </p:txBody>
      </p:sp>
    </p:spTree>
    <p:extLst>
      <p:ext uri="{BB962C8B-B14F-4D97-AF65-F5344CB8AC3E}">
        <p14:creationId xmlns:p14="http://schemas.microsoft.com/office/powerpoint/2010/main" val="93180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BEBDB1F-A4E9-0F96-0AD6-CBE7A6BE119E}"/>
              </a:ext>
            </a:extLst>
          </p:cNvPr>
          <p:cNvSpPr/>
          <p:nvPr/>
        </p:nvSpPr>
        <p:spPr>
          <a:xfrm>
            <a:off x="827584" y="915566"/>
            <a:ext cx="7056784" cy="4262705"/>
          </a:xfrm>
          <a:prstGeom prst="rect">
            <a:avLst/>
          </a:prstGeom>
        </p:spPr>
        <p:txBody>
          <a:bodyPr wrap="square">
            <a:spAutoFit/>
          </a:bodyPr>
          <a:lstStyle/>
          <a:p>
            <a:pPr algn="ctr"/>
            <a:r>
              <a:rPr lang="en-US" sz="2800" b="1" dirty="0">
                <a:solidFill>
                  <a:schemeClr val="bg2"/>
                </a:solidFill>
              </a:rPr>
              <a:t>Prevention of the worst forms of child labour</a:t>
            </a:r>
            <a:endParaRPr lang="uk-UA" sz="2800" b="1" dirty="0">
              <a:solidFill>
                <a:schemeClr val="bg2"/>
              </a:solidFill>
            </a:endParaRPr>
          </a:p>
          <a:p>
            <a:pPr algn="ctr"/>
            <a:endParaRPr lang="ru-RU" sz="2800" b="1" dirty="0">
              <a:solidFill>
                <a:schemeClr val="bg2"/>
              </a:solidFill>
            </a:endParaRPr>
          </a:p>
          <a:p>
            <a:pPr marL="285750" indent="-285750" algn="just">
              <a:spcAft>
                <a:spcPts val="600"/>
              </a:spcAft>
              <a:buClr>
                <a:srgbClr val="83736E"/>
              </a:buClr>
              <a:buSzPts val="1300"/>
              <a:buFont typeface="Wingdings" panose="05000000000000000000" pitchFamily="2" charset="2"/>
              <a:buChar char="Ø"/>
              <a:tabLst>
                <a:tab pos="1003300" algn="l"/>
              </a:tabLst>
            </a:pPr>
            <a:r>
              <a:rPr lang="en-US" sz="1800" b="0" i="0" u="none" strike="noStrike" baseline="0" dirty="0">
                <a:solidFill>
                  <a:srgbClr val="2D2D2C"/>
                </a:solidFill>
                <a:latin typeface="Arial" panose="020B0604020202020204" pitchFamily="34" charset="0"/>
              </a:rPr>
              <a:t>Employers shall take all possible measures to prevent and eliminate the engagement of children in the worst forms of child labour</a:t>
            </a:r>
            <a:endParaRPr lang="uk-UA" dirty="0">
              <a:solidFill>
                <a:srgbClr val="2D2D2C"/>
              </a:solidFill>
              <a:latin typeface="Arial" panose="020B0604020202020204" pitchFamily="34" charset="0"/>
              <a:cs typeface="Arial" panose="020B0604020202020204" pitchFamily="34" charset="0"/>
            </a:endParaRPr>
          </a:p>
          <a:p>
            <a:pPr marL="285750" indent="-285750" algn="just">
              <a:spcAft>
                <a:spcPts val="600"/>
              </a:spcAft>
              <a:buClr>
                <a:srgbClr val="83736E"/>
              </a:buClr>
              <a:buSzPts val="1300"/>
              <a:buFont typeface="Wingdings" panose="05000000000000000000" pitchFamily="2" charset="2"/>
              <a:buChar char="Ø"/>
              <a:tabLst>
                <a:tab pos="1003300" algn="l"/>
              </a:tabLst>
            </a:pPr>
            <a:endParaRPr lang="uk-UA" dirty="0">
              <a:solidFill>
                <a:srgbClr val="2D2D2C"/>
              </a:solidFill>
              <a:latin typeface="Arial" panose="020B0604020202020204" pitchFamily="34" charset="0"/>
              <a:cs typeface="Arial" panose="020B0604020202020204" pitchFamily="34" charset="0"/>
            </a:endParaRPr>
          </a:p>
          <a:p>
            <a:pPr marL="285750" indent="-285750" algn="just">
              <a:spcAft>
                <a:spcPts val="600"/>
              </a:spcAft>
              <a:buClr>
                <a:srgbClr val="83736E"/>
              </a:buClr>
              <a:buSzPts val="1300"/>
              <a:buFont typeface="Wingdings" panose="05000000000000000000" pitchFamily="2" charset="2"/>
              <a:buChar char="Ø"/>
              <a:tabLst>
                <a:tab pos="1003300" algn="l"/>
              </a:tabLst>
            </a:pPr>
            <a:r>
              <a:rPr lang="en-US" sz="1800" b="0" i="0" u="none" strike="noStrike" baseline="0" dirty="0">
                <a:solidFill>
                  <a:srgbClr val="2D2D2C"/>
                </a:solidFill>
                <a:latin typeface="Arial" panose="020B0604020202020204" pitchFamily="34" charset="0"/>
              </a:rPr>
              <a:t>Employers shall take all possible measures so that private employment agencies do not engage children in the worst forms of child labour </a:t>
            </a:r>
          </a:p>
          <a:p>
            <a:pPr algn="l"/>
            <a:endParaRPr lang="uk-UA" dirty="0">
              <a:solidFill>
                <a:srgbClr val="2D2D2C"/>
              </a:solidFill>
              <a:latin typeface="Arial" panose="020B0604020202020204" pitchFamily="34" charset="0"/>
              <a:cs typeface="Arial" panose="020B0604020202020204" pitchFamily="34" charset="0"/>
            </a:endParaRPr>
          </a:p>
          <a:p>
            <a:pPr algn="ctr"/>
            <a:endParaRPr lang="uk-UA" sz="2800" b="1" dirty="0">
              <a:solidFill>
                <a:schemeClr val="bg2"/>
              </a:solidFill>
            </a:endParaRPr>
          </a:p>
        </p:txBody>
      </p:sp>
    </p:spTree>
    <p:extLst>
      <p:ext uri="{BB962C8B-B14F-4D97-AF65-F5344CB8AC3E}">
        <p14:creationId xmlns:p14="http://schemas.microsoft.com/office/powerpoint/2010/main" val="173367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71550"/>
            <a:ext cx="8496944" cy="3049746"/>
          </a:xfrm>
          <a:prstGeom prst="rect">
            <a:avLst/>
          </a:prstGeom>
        </p:spPr>
        <p:txBody>
          <a:bodyPr wrap="square">
            <a:spAutoFit/>
          </a:bodyPr>
          <a:lstStyle/>
          <a:p>
            <a:pPr algn="ctr">
              <a:spcBef>
                <a:spcPts val="0"/>
              </a:spcBef>
              <a:spcAft>
                <a:spcPts val="0"/>
              </a:spcAft>
              <a:defRPr/>
            </a:pPr>
            <a:r>
              <a:rPr lang="en-US" sz="2400" b="1" kern="0" dirty="0">
                <a:solidFill>
                  <a:srgbClr val="006699"/>
                </a:solidFill>
                <a:latin typeface="+mn-lt"/>
                <a:cs typeface="Arial"/>
              </a:rPr>
              <a:t>Statistics</a:t>
            </a:r>
            <a:endParaRPr lang="uk-UA" sz="2400" b="1" kern="0" dirty="0">
              <a:solidFill>
                <a:srgbClr val="006699"/>
              </a:solidFill>
              <a:latin typeface="Arial"/>
              <a:cs typeface="Arial"/>
            </a:endParaRPr>
          </a:p>
          <a:p>
            <a:pPr algn="just">
              <a:lnSpc>
                <a:spcPct val="170000"/>
              </a:lnSpc>
              <a:spcBef>
                <a:spcPts val="600"/>
              </a:spcBef>
              <a:spcAft>
                <a:spcPts val="600"/>
              </a:spcAft>
              <a:buFont typeface="Wingdings" pitchFamily="2" charset="2"/>
              <a:buChar char="Ø"/>
            </a:pPr>
            <a:r>
              <a:rPr lang="en-US" sz="1200" dirty="0">
                <a:solidFill>
                  <a:srgbClr val="414142"/>
                </a:solidFill>
                <a:latin typeface="+mn-lt"/>
                <a:ea typeface="Arial" panose="020B0604020202020204" pitchFamily="34" charset="0"/>
                <a:cs typeface="Arial" panose="020B0604020202020204" pitchFamily="34" charset="0"/>
              </a:rPr>
              <a:t>More than</a:t>
            </a:r>
            <a:r>
              <a:rPr lang="uk-UA" sz="1200" dirty="0">
                <a:solidFill>
                  <a:srgbClr val="414142"/>
                </a:solidFill>
                <a:latin typeface="+mn-lt"/>
                <a:ea typeface="Arial" panose="020B0604020202020204" pitchFamily="34" charset="0"/>
                <a:cs typeface="Arial" panose="020B0604020202020204" pitchFamily="34" charset="0"/>
              </a:rPr>
              <a:t> </a:t>
            </a:r>
            <a:r>
              <a:rPr lang="uk-UA" sz="1400" b="1" dirty="0">
                <a:solidFill>
                  <a:srgbClr val="006699"/>
                </a:solidFill>
                <a:latin typeface="+mn-lt"/>
                <a:ea typeface="+mj-ea"/>
                <a:cs typeface="+mj-cs"/>
              </a:rPr>
              <a:t>300 </a:t>
            </a:r>
            <a:r>
              <a:rPr lang="en-US" sz="1400" b="1" dirty="0">
                <a:solidFill>
                  <a:srgbClr val="006699"/>
                </a:solidFill>
                <a:latin typeface="+mn-lt"/>
                <a:ea typeface="+mj-ea"/>
                <a:cs typeface="+mj-cs"/>
              </a:rPr>
              <a:t>thousand</a:t>
            </a:r>
            <a:r>
              <a:rPr lang="uk-UA" sz="1200" dirty="0">
                <a:solidFill>
                  <a:srgbClr val="414142"/>
                </a:solidFill>
                <a:latin typeface="+mn-lt"/>
                <a:ea typeface="Arial" panose="020B0604020202020204" pitchFamily="34" charset="0"/>
                <a:cs typeface="Arial" panose="020B0604020202020204" pitchFamily="34" charset="0"/>
              </a:rPr>
              <a:t> </a:t>
            </a:r>
            <a:r>
              <a:rPr lang="en-US" sz="1200" dirty="0">
                <a:solidFill>
                  <a:srgbClr val="414142"/>
                </a:solidFill>
                <a:latin typeface="+mn-lt"/>
                <a:ea typeface="Arial" panose="020B0604020202020204" pitchFamily="34" charset="0"/>
                <a:cs typeface="Arial" panose="020B0604020202020204" pitchFamily="34" charset="0"/>
              </a:rPr>
              <a:t>Ukrainian citizens have been affected by human trafficking since 1991</a:t>
            </a:r>
            <a:endParaRPr lang="uk-UA" sz="1200" dirty="0">
              <a:solidFill>
                <a:srgbClr val="414142"/>
              </a:solidFill>
              <a:latin typeface="Arial" panose="020B0604020202020204" pitchFamily="34" charset="0"/>
              <a:ea typeface="Arial" panose="020B0604020202020204" pitchFamily="34" charset="0"/>
              <a:cs typeface="Arial" panose="020B0604020202020204" pitchFamily="34" charset="0"/>
            </a:endParaRPr>
          </a:p>
          <a:p>
            <a:pPr algn="just">
              <a:lnSpc>
                <a:spcPct val="170000"/>
              </a:lnSpc>
              <a:spcBef>
                <a:spcPts val="600"/>
              </a:spcBef>
              <a:spcAft>
                <a:spcPts val="600"/>
              </a:spcAft>
              <a:buFont typeface="Wingdings" pitchFamily="2" charset="2"/>
              <a:buChar char="Ø"/>
            </a:pPr>
            <a:r>
              <a:rPr lang="en-US" sz="1200" dirty="0">
                <a:solidFill>
                  <a:srgbClr val="414142"/>
                </a:solidFill>
                <a:latin typeface="+mn-lt"/>
                <a:ea typeface="Arial" panose="020B0604020202020204" pitchFamily="34" charset="0"/>
                <a:cs typeface="Arial" panose="020B0604020202020204" pitchFamily="34" charset="0"/>
              </a:rPr>
              <a:t>The number of forced migrants from Ukraine has reached </a:t>
            </a:r>
            <a:r>
              <a:rPr lang="uk-UA" sz="1400" b="1" dirty="0">
                <a:solidFill>
                  <a:srgbClr val="006699"/>
                </a:solidFill>
                <a:latin typeface="+mn-lt"/>
                <a:ea typeface="+mj-ea"/>
                <a:cs typeface="+mj-cs"/>
              </a:rPr>
              <a:t>7,4 </a:t>
            </a:r>
            <a:r>
              <a:rPr lang="en-US" sz="1400" b="1" dirty="0">
                <a:solidFill>
                  <a:srgbClr val="006699"/>
                </a:solidFill>
                <a:latin typeface="+mn-lt"/>
                <a:ea typeface="+mj-ea"/>
                <a:cs typeface="+mj-cs"/>
              </a:rPr>
              <a:t>million</a:t>
            </a:r>
            <a:r>
              <a:rPr lang="uk-UA" sz="1200" b="1" dirty="0">
                <a:solidFill>
                  <a:srgbClr val="006699"/>
                </a:solidFill>
                <a:latin typeface="+mn-lt"/>
                <a:ea typeface="+mj-ea"/>
                <a:cs typeface="+mj-cs"/>
              </a:rPr>
              <a:t> </a:t>
            </a:r>
            <a:r>
              <a:rPr lang="en-US" sz="1200" dirty="0">
                <a:solidFill>
                  <a:srgbClr val="414142"/>
                </a:solidFill>
                <a:latin typeface="+mn-lt"/>
                <a:ea typeface="Arial" panose="020B0604020202020204" pitchFamily="34" charset="0"/>
                <a:cs typeface="Arial" panose="020B0604020202020204" pitchFamily="34" charset="0"/>
              </a:rPr>
              <a:t>as of August 2022; the number of internally displaced persons was almost </a:t>
            </a:r>
            <a:r>
              <a:rPr lang="uk-UA" sz="1400" b="1" dirty="0">
                <a:solidFill>
                  <a:srgbClr val="006699"/>
                </a:solidFill>
                <a:latin typeface="+mn-lt"/>
                <a:ea typeface="+mj-ea"/>
                <a:cs typeface="+mj-cs"/>
              </a:rPr>
              <a:t>6 </a:t>
            </a:r>
            <a:r>
              <a:rPr lang="en-US" sz="1400" b="1" dirty="0">
                <a:solidFill>
                  <a:srgbClr val="006699"/>
                </a:solidFill>
                <a:latin typeface="+mn-lt"/>
                <a:ea typeface="+mj-ea"/>
                <a:cs typeface="+mj-cs"/>
              </a:rPr>
              <a:t>million</a:t>
            </a:r>
            <a:endParaRPr lang="uk-UA" sz="1400" b="1" dirty="0">
              <a:solidFill>
                <a:srgbClr val="006699"/>
              </a:solidFill>
              <a:latin typeface="Arial" panose="020B0604020202020204" pitchFamily="34" charset="0"/>
              <a:ea typeface="+mj-ea"/>
              <a:cs typeface="+mj-cs"/>
            </a:endParaRPr>
          </a:p>
          <a:p>
            <a:pPr algn="just">
              <a:lnSpc>
                <a:spcPct val="170000"/>
              </a:lnSpc>
              <a:spcBef>
                <a:spcPts val="600"/>
              </a:spcBef>
              <a:spcAft>
                <a:spcPts val="600"/>
              </a:spcAft>
              <a:buFont typeface="Wingdings" pitchFamily="2" charset="2"/>
              <a:buChar char="Ø"/>
            </a:pPr>
            <a:r>
              <a:rPr lang="uk-UA" sz="1400" b="1" dirty="0">
                <a:solidFill>
                  <a:srgbClr val="006699"/>
                </a:solidFill>
                <a:latin typeface="+mn-lt"/>
                <a:ea typeface="+mj-ea"/>
                <a:cs typeface="+mj-cs"/>
              </a:rPr>
              <a:t>5 </a:t>
            </a:r>
            <a:r>
              <a:rPr lang="en-US" sz="1400" b="1" dirty="0">
                <a:solidFill>
                  <a:srgbClr val="006699"/>
                </a:solidFill>
                <a:latin typeface="+mn-lt"/>
                <a:ea typeface="+mj-ea"/>
                <a:cs typeface="+mj-cs"/>
              </a:rPr>
              <a:t>million </a:t>
            </a:r>
            <a:r>
              <a:rPr lang="en-US" sz="1200" dirty="0">
                <a:solidFill>
                  <a:srgbClr val="414142"/>
                </a:solidFill>
                <a:latin typeface="+mn-lt"/>
                <a:ea typeface="Arial" panose="020B0604020202020204" pitchFamily="34" charset="0"/>
                <a:cs typeface="Arial" panose="020B0604020202020204" pitchFamily="34" charset="0"/>
              </a:rPr>
              <a:t>people have lost their jobs because of the war in Ukraine</a:t>
            </a:r>
            <a:endParaRPr lang="uk-UA" sz="1200" dirty="0">
              <a:solidFill>
                <a:srgbClr val="414142"/>
              </a:solidFill>
              <a:latin typeface="Arial" panose="020B0604020202020204" pitchFamily="34" charset="0"/>
              <a:ea typeface="Arial" panose="020B0604020202020204" pitchFamily="34" charset="0"/>
              <a:cs typeface="Arial" panose="020B0604020202020204" pitchFamily="34" charset="0"/>
            </a:endParaRPr>
          </a:p>
          <a:p>
            <a:pPr algn="just">
              <a:lnSpc>
                <a:spcPct val="170000"/>
              </a:lnSpc>
              <a:spcBef>
                <a:spcPts val="600"/>
              </a:spcBef>
              <a:spcAft>
                <a:spcPts val="600"/>
              </a:spcAft>
              <a:buFont typeface="Wingdings" pitchFamily="2" charset="2"/>
              <a:buChar char="Ø"/>
            </a:pPr>
            <a:r>
              <a:rPr lang="uk-UA" sz="1200" b="1">
                <a:solidFill>
                  <a:srgbClr val="006699"/>
                </a:solidFill>
                <a:latin typeface="+mn-lt"/>
                <a:ea typeface="+mj-ea"/>
                <a:cs typeface="+mj-cs"/>
              </a:rPr>
              <a:t>56</a:t>
            </a:r>
            <a:r>
              <a:rPr lang="uk-UA" sz="1200" b="1" dirty="0">
                <a:solidFill>
                  <a:srgbClr val="006699"/>
                </a:solidFill>
                <a:latin typeface="+mn-lt"/>
                <a:ea typeface="+mj-ea"/>
                <a:cs typeface="+mj-cs"/>
              </a:rPr>
              <a:t>%</a:t>
            </a:r>
            <a:r>
              <a:rPr lang="uk-UA" sz="1200" dirty="0">
                <a:solidFill>
                  <a:srgbClr val="414142"/>
                </a:solidFill>
                <a:latin typeface="+mn-lt"/>
                <a:ea typeface="Arial" panose="020B0604020202020204" pitchFamily="34" charset="0"/>
                <a:cs typeface="Arial" panose="020B0604020202020204" pitchFamily="34" charset="0"/>
              </a:rPr>
              <a:t> </a:t>
            </a:r>
            <a:r>
              <a:rPr lang="en-US" sz="1200" dirty="0">
                <a:solidFill>
                  <a:srgbClr val="414142"/>
                </a:solidFill>
                <a:latin typeface="+mn-lt"/>
                <a:ea typeface="Arial" panose="020B0604020202020204" pitchFamily="34" charset="0"/>
                <a:cs typeface="Arial" panose="020B0604020202020204" pitchFamily="34" charset="0"/>
              </a:rPr>
              <a:t>of Ukrainians are sure that they will never become human trafficking victims, however every</a:t>
            </a:r>
            <a:r>
              <a:rPr lang="uk-UA" sz="1200" dirty="0">
                <a:solidFill>
                  <a:srgbClr val="414142"/>
                </a:solidFill>
                <a:latin typeface="+mn-lt"/>
                <a:ea typeface="Arial" panose="020B0604020202020204" pitchFamily="34" charset="0"/>
                <a:cs typeface="Arial" panose="020B0604020202020204" pitchFamily="34" charset="0"/>
              </a:rPr>
              <a:t> </a:t>
            </a:r>
            <a:r>
              <a:rPr lang="uk-UA" sz="1200" b="1" dirty="0">
                <a:solidFill>
                  <a:srgbClr val="006699"/>
                </a:solidFill>
                <a:latin typeface="+mn-lt"/>
                <a:ea typeface="+mj-ea"/>
                <a:cs typeface="+mj-cs"/>
              </a:rPr>
              <a:t>8</a:t>
            </a:r>
            <a:r>
              <a:rPr lang="en-US" sz="1200" b="1" baseline="30000" dirty="0" err="1">
                <a:solidFill>
                  <a:srgbClr val="006699"/>
                </a:solidFill>
                <a:latin typeface="+mn-lt"/>
                <a:ea typeface="+mj-ea"/>
                <a:cs typeface="+mj-cs"/>
              </a:rPr>
              <a:t>th</a:t>
            </a:r>
            <a:r>
              <a:rPr lang="en-US" sz="1200" b="1" dirty="0">
                <a:solidFill>
                  <a:srgbClr val="006699"/>
                </a:solidFill>
                <a:latin typeface="+mn-lt"/>
                <a:ea typeface="+mj-ea"/>
                <a:cs typeface="+mj-cs"/>
              </a:rPr>
              <a:t> </a:t>
            </a:r>
            <a:r>
              <a:rPr lang="en-US" sz="1200" dirty="0">
                <a:solidFill>
                  <a:srgbClr val="414142"/>
                </a:solidFill>
                <a:latin typeface="+mn-lt"/>
                <a:ea typeface="Arial" panose="020B0604020202020204" pitchFamily="34" charset="0"/>
                <a:cs typeface="Arial" panose="020B0604020202020204" pitchFamily="34" charset="0"/>
              </a:rPr>
              <a:t>Ukrainian is ready to cross the border illegally, work in closed space or give their passport away to the employer</a:t>
            </a:r>
            <a:endParaRPr lang="uk-UA" sz="1200" kern="0" dirty="0">
              <a:solidFill>
                <a:schemeClr val="accent4">
                  <a:lumMod val="95000"/>
                  <a:lumOff val="5000"/>
                </a:schemeClr>
              </a:solidFill>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4420" y="2279363"/>
            <a:ext cx="7935186" cy="1077218"/>
          </a:xfrm>
          <a:prstGeom prst="rect">
            <a:avLst/>
          </a:prstGeom>
        </p:spPr>
        <p:txBody>
          <a:bodyPr wrap="none">
            <a:spAutoFit/>
          </a:bodyPr>
          <a:lstStyle/>
          <a:p>
            <a:pPr lvl="0" algn="ctr">
              <a:defRPr/>
            </a:pPr>
            <a:r>
              <a:rPr lang="en-US" sz="3200" b="1" dirty="0">
                <a:solidFill>
                  <a:srgbClr val="006699"/>
                </a:solidFill>
              </a:rPr>
              <a:t>Join the initiative </a:t>
            </a:r>
          </a:p>
          <a:p>
            <a:pPr lvl="0" algn="ctr">
              <a:defRPr/>
            </a:pPr>
            <a:r>
              <a:rPr lang="en-GB" sz="3200" b="1">
                <a:solidFill>
                  <a:srgbClr val="006699"/>
                </a:solidFill>
              </a:rPr>
              <a:t>UKRAINE WITHOUT FORCED LABOUR</a:t>
            </a:r>
            <a:r>
              <a:rPr lang="en-US" sz="3200" b="1">
                <a:solidFill>
                  <a:srgbClr val="006699"/>
                </a:solidFill>
              </a:rPr>
              <a:t>!</a:t>
            </a:r>
            <a:endParaRPr lang="uk-UA" sz="3200" b="1" dirty="0">
              <a:solidFill>
                <a:srgbClr val="006699"/>
              </a:solidFill>
            </a:endParaRPr>
          </a:p>
        </p:txBody>
      </p:sp>
    </p:spTree>
    <p:extLst>
      <p:ext uri="{BB962C8B-B14F-4D97-AF65-F5344CB8AC3E}">
        <p14:creationId xmlns:p14="http://schemas.microsoft.com/office/powerpoint/2010/main" val="118428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771550"/>
            <a:ext cx="8497192" cy="3262432"/>
          </a:xfrm>
          <a:prstGeom prst="rect">
            <a:avLst/>
          </a:prstGeom>
        </p:spPr>
        <p:txBody>
          <a:bodyPr wrap="square">
            <a:spAutoFit/>
          </a:bodyPr>
          <a:lstStyle/>
          <a:p>
            <a:pPr algn="ctr">
              <a:defRPr/>
            </a:pPr>
            <a:r>
              <a:rPr lang="en-US" sz="2800" b="1" dirty="0">
                <a:solidFill>
                  <a:srgbClr val="006699"/>
                </a:solidFill>
              </a:rPr>
              <a:t>Preventing forced labour: the UN level</a:t>
            </a:r>
            <a:endParaRPr lang="ru-RU" sz="2800" b="1" dirty="0"/>
          </a:p>
          <a:p>
            <a:pPr marL="577850" indent="-285750" algn="just">
              <a:spcBef>
                <a:spcPts val="600"/>
              </a:spcBef>
              <a:spcAft>
                <a:spcPts val="600"/>
              </a:spcAft>
              <a:buFont typeface="Wingdings" pitchFamily="2" charset="2"/>
              <a:buChar char="Ø"/>
            </a:pPr>
            <a:r>
              <a:rPr lang="en-US" sz="1400" b="1" dirty="0">
                <a:solidFill>
                  <a:srgbClr val="414142"/>
                </a:solidFill>
                <a:latin typeface="Arial" panose="020B0604020202020204" pitchFamily="34" charset="0"/>
                <a:ea typeface="Arial" panose="020B0604020202020204" pitchFamily="34" charset="0"/>
                <a:cs typeface="Arial" panose="020B0604020202020204" pitchFamily="34" charset="0"/>
              </a:rPr>
              <a:t>Universal Declaration of Human Rights</a:t>
            </a:r>
            <a:endParaRPr lang="uk-UA" sz="1400" dirty="0">
              <a:latin typeface="Arial" panose="020B0604020202020204" pitchFamily="34" charset="0"/>
              <a:ea typeface="Arial" panose="020B0604020202020204" pitchFamily="34" charset="0"/>
              <a:cs typeface="Arial" panose="020B0604020202020204" pitchFamily="34" charset="0"/>
            </a:endParaRPr>
          </a:p>
          <a:p>
            <a:pPr marL="292100" indent="0" algn="just">
              <a:spcBef>
                <a:spcPts val="600"/>
              </a:spcBef>
              <a:spcAft>
                <a:spcPts val="600"/>
              </a:spcAft>
              <a:buNone/>
            </a:pPr>
            <a:r>
              <a:rPr lang="en-US" sz="1400" dirty="0">
                <a:solidFill>
                  <a:srgbClr val="414142"/>
                </a:solidFill>
                <a:latin typeface="Arial" panose="020B0604020202020204" pitchFamily="34" charset="0"/>
                <a:ea typeface="Arial" panose="020B0604020202020204" pitchFamily="34" charset="0"/>
                <a:cs typeface="Arial" panose="020B0604020202020204" pitchFamily="34" charset="0"/>
              </a:rPr>
              <a:t>adopted by the UN General Assembly on 10 December 1948</a:t>
            </a:r>
            <a:r>
              <a:rPr lang="uk-UA" sz="1400" dirty="0">
                <a:solidFill>
                  <a:srgbClr val="414142"/>
                </a:solidFill>
                <a:latin typeface="Arial" panose="020B0604020202020204" pitchFamily="34" charset="0"/>
                <a:ea typeface="Arial" panose="020B0604020202020204" pitchFamily="34" charset="0"/>
                <a:cs typeface="Arial" panose="020B0604020202020204" pitchFamily="34" charset="0"/>
              </a:rPr>
              <a:t> (</a:t>
            </a:r>
            <a:r>
              <a:rPr lang="en-US" sz="1400" i="1" dirty="0">
                <a:solidFill>
                  <a:srgbClr val="414142"/>
                </a:solidFill>
                <a:latin typeface="Arial" panose="020B0604020202020204" pitchFamily="34" charset="0"/>
                <a:ea typeface="Arial" panose="020B0604020202020204" pitchFamily="34" charset="0"/>
                <a:cs typeface="Arial" panose="020B0604020202020204" pitchFamily="34" charset="0"/>
              </a:rPr>
              <a:t>defines everyone’s right to work, to free choice of employment, to just and </a:t>
            </a:r>
            <a:r>
              <a:rPr lang="en-US" sz="1400" i="1" dirty="0" err="1">
                <a:solidFill>
                  <a:srgbClr val="414142"/>
                </a:solidFill>
                <a:latin typeface="Arial" panose="020B0604020202020204" pitchFamily="34" charset="0"/>
                <a:ea typeface="Arial" panose="020B0604020202020204" pitchFamily="34" charset="0"/>
                <a:cs typeface="Arial" panose="020B0604020202020204" pitchFamily="34" charset="0"/>
              </a:rPr>
              <a:t>favourable</a:t>
            </a:r>
            <a:r>
              <a:rPr lang="en-US" sz="1400" i="1" dirty="0">
                <a:solidFill>
                  <a:srgbClr val="414142"/>
                </a:solidFill>
                <a:latin typeface="Arial" panose="020B0604020202020204" pitchFamily="34" charset="0"/>
                <a:ea typeface="Arial" panose="020B0604020202020204" pitchFamily="34" charset="0"/>
                <a:cs typeface="Arial" panose="020B0604020202020204" pitchFamily="34" charset="0"/>
              </a:rPr>
              <a:t> conditions of work)</a:t>
            </a:r>
            <a:endParaRPr lang="uk-UA" sz="1400" dirty="0">
              <a:latin typeface="Arial" panose="020B0604020202020204" pitchFamily="34" charset="0"/>
              <a:ea typeface="Arial" panose="020B0604020202020204" pitchFamily="34" charset="0"/>
              <a:cs typeface="Times New Roman" panose="02020603050405020304" pitchFamily="18" charset="0"/>
            </a:endParaRPr>
          </a:p>
          <a:p>
            <a:pPr marL="577850" indent="-285750" algn="just">
              <a:spcBef>
                <a:spcPts val="600"/>
              </a:spcBef>
              <a:spcAft>
                <a:spcPts val="600"/>
              </a:spcAft>
              <a:buFont typeface="Wingdings" pitchFamily="2" charset="2"/>
              <a:buChar char="Ø"/>
            </a:pPr>
            <a:endParaRPr lang="uk-UA" sz="1400" b="1" dirty="0">
              <a:solidFill>
                <a:srgbClr val="414142"/>
              </a:solidFill>
              <a:latin typeface="Arial" panose="020B0604020202020204" pitchFamily="34" charset="0"/>
              <a:ea typeface="Arial" panose="020B0604020202020204" pitchFamily="34" charset="0"/>
              <a:cs typeface="Times New Roman" panose="02020603050405020304" pitchFamily="18" charset="0"/>
            </a:endParaRPr>
          </a:p>
          <a:p>
            <a:pPr marL="577850" indent="-285750" algn="just">
              <a:spcBef>
                <a:spcPts val="600"/>
              </a:spcBef>
              <a:spcAft>
                <a:spcPts val="600"/>
              </a:spcAft>
              <a:buFont typeface="Wingdings" pitchFamily="2" charset="2"/>
              <a:buChar char="Ø"/>
            </a:pPr>
            <a:r>
              <a:rPr lang="en-US" sz="1400" b="1" dirty="0">
                <a:solidFill>
                  <a:srgbClr val="414142"/>
                </a:solidFill>
                <a:latin typeface="Arial" panose="020B0604020202020204" pitchFamily="34" charset="0"/>
                <a:ea typeface="Arial" panose="020B0604020202020204" pitchFamily="34" charset="0"/>
                <a:cs typeface="Arial" panose="020B0604020202020204" pitchFamily="34" charset="0"/>
              </a:rPr>
              <a:t>International Covenant on Economic, Social and Cultural Rights</a:t>
            </a:r>
            <a:endParaRPr lang="uk-UA" sz="1400" dirty="0">
              <a:latin typeface="Arial" panose="020B0604020202020204" pitchFamily="34" charset="0"/>
              <a:ea typeface="Arial" panose="020B0604020202020204" pitchFamily="34" charset="0"/>
              <a:cs typeface="Arial" panose="020B0604020202020204" pitchFamily="34" charset="0"/>
            </a:endParaRPr>
          </a:p>
          <a:p>
            <a:pPr marL="292100" indent="0" algn="just">
              <a:spcBef>
                <a:spcPts val="600"/>
              </a:spcBef>
              <a:spcAft>
                <a:spcPts val="600"/>
              </a:spcAft>
              <a:buNone/>
            </a:pPr>
            <a:r>
              <a:rPr lang="en-US" sz="1400" dirty="0">
                <a:solidFill>
                  <a:srgbClr val="414142"/>
                </a:solidFill>
                <a:latin typeface="Arial" panose="020B0604020202020204" pitchFamily="34" charset="0"/>
                <a:ea typeface="Arial" panose="020B0604020202020204" pitchFamily="34" charset="0"/>
                <a:cs typeface="Arial" panose="020B0604020202020204" pitchFamily="34" charset="0"/>
              </a:rPr>
              <a:t>adopted by the UN General Assembly in 1966</a:t>
            </a:r>
            <a:r>
              <a:rPr lang="uk-UA" sz="1400" dirty="0">
                <a:solidFill>
                  <a:srgbClr val="414142"/>
                </a:solidFill>
                <a:latin typeface="Arial" panose="020B0604020202020204" pitchFamily="34" charset="0"/>
                <a:ea typeface="Arial" panose="020B0604020202020204" pitchFamily="34" charset="0"/>
                <a:cs typeface="Arial" panose="020B0604020202020204" pitchFamily="34" charset="0"/>
              </a:rPr>
              <a:t> (</a:t>
            </a:r>
            <a:r>
              <a:rPr lang="en-US" sz="1400" i="1" dirty="0">
                <a:solidFill>
                  <a:srgbClr val="414142"/>
                </a:solidFill>
                <a:latin typeface="Arial" panose="020B0604020202020204" pitchFamily="34" charset="0"/>
                <a:ea typeface="Arial" panose="020B0604020202020204" pitchFamily="34" charset="0"/>
                <a:cs typeface="Arial" panose="020B0604020202020204" pitchFamily="34" charset="0"/>
              </a:rPr>
              <a:t>proclaimed that the right to work includes the right of everyone to the opportunity to gain his living by work which he freely chooses or accepts)</a:t>
            </a:r>
            <a:endParaRPr lang="aa-ET" sz="1400" dirty="0">
              <a:latin typeface="Arial" panose="020B0604020202020204" pitchFamily="34" charset="0"/>
              <a:ea typeface="Arial" panose="020B0604020202020204" pitchFamily="34" charset="0"/>
              <a:cs typeface="Times New Roman" panose="02020603050405020304" pitchFamily="18" charset="0"/>
            </a:endParaRPr>
          </a:p>
          <a:p>
            <a:pPr algn="just">
              <a:defRPr/>
            </a:pPr>
            <a:endParaRPr lang="uk-UA" sz="1200" dirty="0"/>
          </a:p>
          <a:p>
            <a:pPr>
              <a:defRPr/>
            </a:pPr>
            <a:endParaRPr lang="ru-RU" dirty="0"/>
          </a:p>
        </p:txBody>
      </p:sp>
    </p:spTree>
    <p:extLst>
      <p:ext uri="{BB962C8B-B14F-4D97-AF65-F5344CB8AC3E}">
        <p14:creationId xmlns:p14="http://schemas.microsoft.com/office/powerpoint/2010/main" val="130038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771550"/>
            <a:ext cx="8497192" cy="3862596"/>
          </a:xfrm>
          <a:prstGeom prst="rect">
            <a:avLst/>
          </a:prstGeom>
        </p:spPr>
        <p:txBody>
          <a:bodyPr wrap="square">
            <a:spAutoFit/>
          </a:bodyPr>
          <a:lstStyle/>
          <a:p>
            <a:pPr algn="ctr">
              <a:defRPr/>
            </a:pPr>
            <a:r>
              <a:rPr lang="en-US" sz="2600" dirty="0">
                <a:solidFill>
                  <a:srgbClr val="006699"/>
                </a:solidFill>
              </a:rPr>
              <a:t>Preventing forced labour: the UN level</a:t>
            </a:r>
            <a:endParaRPr lang="uk-UA" sz="2600" dirty="0">
              <a:solidFill>
                <a:srgbClr val="006699"/>
              </a:solidFill>
            </a:endParaRPr>
          </a:p>
          <a:p>
            <a:pPr algn="ctr">
              <a:defRPr/>
            </a:pPr>
            <a:endParaRPr lang="ru-RU" sz="1300" dirty="0"/>
          </a:p>
          <a:p>
            <a:pPr lvl="0" algn="just">
              <a:spcAft>
                <a:spcPts val="1200"/>
              </a:spcAft>
              <a:buClr>
                <a:srgbClr val="83736E"/>
              </a:buClr>
              <a:buSzPts val="1000"/>
              <a:buFont typeface="Wingdings" pitchFamily="2" charset="2"/>
              <a:buChar char="Ø"/>
              <a:tabLst>
                <a:tab pos="889000" algn="l"/>
              </a:tabLst>
            </a:pPr>
            <a:r>
              <a:rPr lang="uk-UA" sz="1400" b="1" dirty="0">
                <a:solidFill>
                  <a:srgbClr val="2D2D2C"/>
                </a:solidFill>
                <a:latin typeface="Arial" panose="020B0604020202020204" pitchFamily="34" charset="0"/>
                <a:ea typeface="Arial" panose="020B0604020202020204" pitchFamily="34" charset="0"/>
                <a:cs typeface="Arial" panose="020B0604020202020204" pitchFamily="34" charset="0"/>
              </a:rPr>
              <a:t> </a:t>
            </a:r>
            <a:r>
              <a:rPr lang="en-US" sz="1400" b="1" dirty="0">
                <a:solidFill>
                  <a:srgbClr val="2D2D2C"/>
                </a:solidFill>
                <a:latin typeface="Arial" panose="020B0604020202020204" pitchFamily="34" charset="0"/>
                <a:ea typeface="Arial" panose="020B0604020202020204" pitchFamily="34" charset="0"/>
                <a:cs typeface="Arial" panose="020B0604020202020204" pitchFamily="34" charset="0"/>
              </a:rPr>
              <a:t>Forced Labour Convention (No. 29)</a:t>
            </a: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 (</a:t>
            </a:r>
            <a:r>
              <a:rPr lang="en-US" sz="1400" i="1" dirty="0">
                <a:solidFill>
                  <a:srgbClr val="2D2D2C"/>
                </a:solidFill>
                <a:latin typeface="Arial" panose="020B0604020202020204" pitchFamily="34" charset="0"/>
                <a:ea typeface="Arial" panose="020B0604020202020204" pitchFamily="34" charset="0"/>
                <a:cs typeface="Arial" panose="020B0604020202020204" pitchFamily="34" charset="0"/>
              </a:rPr>
              <a:t>ratified on</a:t>
            </a:r>
            <a:r>
              <a:rPr lang="uk-UA" sz="1400" i="1" dirty="0">
                <a:solidFill>
                  <a:srgbClr val="2D2D2C"/>
                </a:solidFill>
                <a:latin typeface="Arial" panose="020B0604020202020204" pitchFamily="34" charset="0"/>
                <a:ea typeface="Arial" panose="020B0604020202020204" pitchFamily="34" charset="0"/>
                <a:cs typeface="Arial" panose="020B0604020202020204" pitchFamily="34" charset="0"/>
              </a:rPr>
              <a:t> 10.08.1956</a:t>
            </a: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a:t>
            </a:r>
            <a:endParaRPr lang="aa-ET" sz="1400" dirty="0">
              <a:latin typeface="Arial" panose="020B0604020202020204" pitchFamily="34" charset="0"/>
              <a:ea typeface="Arial" panose="020B0604020202020204" pitchFamily="34" charset="0"/>
              <a:cs typeface="Times New Roman" panose="02020603050405020304" pitchFamily="18" charset="0"/>
            </a:endParaRPr>
          </a:p>
          <a:p>
            <a:pPr lvl="0" algn="just">
              <a:spcAft>
                <a:spcPts val="1200"/>
              </a:spcAft>
              <a:buClr>
                <a:srgbClr val="83736E"/>
              </a:buClr>
              <a:buSzPts val="1000"/>
              <a:buFont typeface="Wingdings" pitchFamily="2" charset="2"/>
              <a:buChar char="Ø"/>
              <a:tabLst>
                <a:tab pos="889000" algn="l"/>
              </a:tabLst>
            </a:pP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 </a:t>
            </a:r>
            <a:r>
              <a:rPr lang="en-US" sz="1400" b="1" dirty="0">
                <a:solidFill>
                  <a:srgbClr val="2D2D2C"/>
                </a:solidFill>
                <a:latin typeface="Arial" panose="020B0604020202020204" pitchFamily="34" charset="0"/>
                <a:ea typeface="Arial" panose="020B0604020202020204" pitchFamily="34" charset="0"/>
                <a:cs typeface="Arial" panose="020B0604020202020204" pitchFamily="34" charset="0"/>
              </a:rPr>
              <a:t>Abolition of Forced Labour Convention (No.</a:t>
            </a:r>
            <a:r>
              <a:rPr lang="uk-UA" sz="1400" b="1" dirty="0">
                <a:solidFill>
                  <a:srgbClr val="2D2D2C"/>
                </a:solidFill>
                <a:latin typeface="Arial" panose="020B0604020202020204" pitchFamily="34" charset="0"/>
                <a:ea typeface="Arial" panose="020B0604020202020204" pitchFamily="34" charset="0"/>
                <a:cs typeface="Arial" panose="020B0604020202020204" pitchFamily="34" charset="0"/>
              </a:rPr>
              <a:t> 105</a:t>
            </a:r>
            <a:r>
              <a:rPr lang="en-US" sz="1400" b="1" dirty="0">
                <a:solidFill>
                  <a:srgbClr val="2D2D2C"/>
                </a:solidFill>
                <a:latin typeface="Arial" panose="020B0604020202020204" pitchFamily="34" charset="0"/>
                <a:ea typeface="Arial" panose="020B0604020202020204" pitchFamily="34" charset="0"/>
                <a:cs typeface="Arial" panose="020B0604020202020204" pitchFamily="34" charset="0"/>
              </a:rPr>
              <a:t>)</a:t>
            </a:r>
            <a:r>
              <a:rPr lang="uk-UA" sz="1400" b="1" dirty="0">
                <a:solidFill>
                  <a:srgbClr val="2D2D2C"/>
                </a:solidFill>
                <a:latin typeface="Arial" panose="020B0604020202020204" pitchFamily="34" charset="0"/>
                <a:ea typeface="Arial" panose="020B0604020202020204" pitchFamily="34" charset="0"/>
                <a:cs typeface="Arial" panose="020B0604020202020204" pitchFamily="34" charset="0"/>
              </a:rPr>
              <a:t> </a:t>
            </a: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a:t>
            </a:r>
            <a:r>
              <a:rPr lang="en-US" sz="1400" i="1" dirty="0">
                <a:solidFill>
                  <a:srgbClr val="2D2D2C"/>
                </a:solidFill>
                <a:latin typeface="Arial" panose="020B0604020202020204" pitchFamily="34" charset="0"/>
                <a:ea typeface="Arial" panose="020B0604020202020204" pitchFamily="34" charset="0"/>
                <a:cs typeface="Arial" panose="020B0604020202020204" pitchFamily="34" charset="0"/>
              </a:rPr>
              <a:t>ratified on</a:t>
            </a:r>
            <a:r>
              <a:rPr lang="uk-UA" sz="1400" i="1" dirty="0">
                <a:solidFill>
                  <a:srgbClr val="2D2D2C"/>
                </a:solidFill>
                <a:latin typeface="Arial" panose="020B0604020202020204" pitchFamily="34" charset="0"/>
                <a:ea typeface="Arial" panose="020B0604020202020204" pitchFamily="34" charset="0"/>
                <a:cs typeface="Arial" panose="020B0604020202020204" pitchFamily="34" charset="0"/>
              </a:rPr>
              <a:t> 5.10.2000</a:t>
            </a: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a:t>
            </a:r>
            <a:endParaRPr lang="aa-ET" sz="1400" dirty="0">
              <a:latin typeface="Arial" panose="020B0604020202020204" pitchFamily="34" charset="0"/>
              <a:ea typeface="Arial" panose="020B0604020202020204" pitchFamily="34" charset="0"/>
              <a:cs typeface="Times New Roman" panose="02020603050405020304" pitchFamily="18" charset="0"/>
            </a:endParaRPr>
          </a:p>
          <a:p>
            <a:pPr lvl="0" algn="just">
              <a:spcAft>
                <a:spcPts val="1200"/>
              </a:spcAft>
              <a:buClr>
                <a:srgbClr val="83736E"/>
              </a:buClr>
              <a:buSzPts val="1000"/>
              <a:buFont typeface="Wingdings" pitchFamily="2" charset="2"/>
              <a:buChar char="Ø"/>
              <a:tabLst>
                <a:tab pos="889000" algn="l"/>
              </a:tabLst>
            </a:pP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 </a:t>
            </a:r>
            <a:r>
              <a:rPr lang="en-US" sz="1400" b="1" dirty="0">
                <a:solidFill>
                  <a:srgbClr val="2D2D2C"/>
                </a:solidFill>
                <a:latin typeface="Arial" panose="020B0604020202020204" pitchFamily="34" charset="0"/>
                <a:ea typeface="Arial" panose="020B0604020202020204" pitchFamily="34" charset="0"/>
                <a:cs typeface="Arial" panose="020B0604020202020204" pitchFamily="34" charset="0"/>
              </a:rPr>
              <a:t>Worst Forms of Child Labour Convention (No. 182)</a:t>
            </a: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 (</a:t>
            </a:r>
            <a:r>
              <a:rPr lang="en-US" sz="1400" i="1" dirty="0">
                <a:solidFill>
                  <a:srgbClr val="2D2D2C"/>
                </a:solidFill>
                <a:latin typeface="Arial" panose="020B0604020202020204" pitchFamily="34" charset="0"/>
                <a:ea typeface="Arial" panose="020B0604020202020204" pitchFamily="34" charset="0"/>
                <a:cs typeface="Arial" panose="020B0604020202020204" pitchFamily="34" charset="0"/>
              </a:rPr>
              <a:t>ratified on</a:t>
            </a:r>
            <a:r>
              <a:rPr lang="uk-UA" sz="1400" i="1" dirty="0">
                <a:solidFill>
                  <a:srgbClr val="2D2D2C"/>
                </a:solidFill>
                <a:latin typeface="Arial" panose="020B0604020202020204" pitchFamily="34" charset="0"/>
                <a:ea typeface="Arial" panose="020B0604020202020204" pitchFamily="34" charset="0"/>
                <a:cs typeface="Arial" panose="020B0604020202020204" pitchFamily="34" charset="0"/>
              </a:rPr>
              <a:t> 5.10.2000</a:t>
            </a: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a:t>
            </a:r>
            <a:endParaRPr lang="aa-ET" sz="1400" dirty="0">
              <a:latin typeface="Arial" panose="020B0604020202020204" pitchFamily="34" charset="0"/>
              <a:ea typeface="Arial" panose="020B0604020202020204" pitchFamily="34" charset="0"/>
              <a:cs typeface="Times New Roman" panose="02020603050405020304" pitchFamily="18" charset="0"/>
            </a:endParaRPr>
          </a:p>
          <a:p>
            <a:pPr lvl="0" algn="just">
              <a:spcAft>
                <a:spcPts val="1200"/>
              </a:spcAft>
              <a:buClr>
                <a:srgbClr val="83736E"/>
              </a:buClr>
              <a:buSzPts val="1000"/>
              <a:buFont typeface="Wingdings" pitchFamily="2" charset="2"/>
              <a:buChar char="Ø"/>
              <a:tabLst>
                <a:tab pos="889000" algn="l"/>
              </a:tabLst>
            </a:pPr>
            <a:r>
              <a:rPr lang="uk-UA" sz="1400" b="1" dirty="0">
                <a:solidFill>
                  <a:srgbClr val="2D2D2C"/>
                </a:solidFill>
                <a:latin typeface="Arial" panose="020B0604020202020204" pitchFamily="34" charset="0"/>
                <a:ea typeface="Arial" panose="020B0604020202020204" pitchFamily="34" charset="0"/>
                <a:cs typeface="Arial" panose="020B0604020202020204" pitchFamily="34" charset="0"/>
              </a:rPr>
              <a:t> </a:t>
            </a:r>
            <a:r>
              <a:rPr lang="en-US" sz="1400" b="1" dirty="0">
                <a:solidFill>
                  <a:srgbClr val="2D2D2C"/>
                </a:solidFill>
                <a:latin typeface="Arial" panose="020B0604020202020204" pitchFamily="34" charset="0"/>
                <a:ea typeface="Arial" panose="020B0604020202020204" pitchFamily="34" charset="0"/>
                <a:cs typeface="Arial" panose="020B0604020202020204" pitchFamily="34" charset="0"/>
              </a:rPr>
              <a:t>Labour Inspection Convention (No. 81)</a:t>
            </a:r>
            <a:r>
              <a:rPr lang="uk-UA" sz="1400" b="1" dirty="0">
                <a:solidFill>
                  <a:srgbClr val="2D2D2C"/>
                </a:solidFill>
                <a:latin typeface="Arial" panose="020B0604020202020204" pitchFamily="34" charset="0"/>
                <a:ea typeface="Arial" panose="020B0604020202020204" pitchFamily="34" charset="0"/>
                <a:cs typeface="Arial" panose="020B0604020202020204" pitchFamily="34" charset="0"/>
              </a:rPr>
              <a:t> </a:t>
            </a: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a:t>
            </a:r>
            <a:r>
              <a:rPr lang="en-US" sz="1400" i="1" dirty="0">
                <a:solidFill>
                  <a:srgbClr val="2D2D2C"/>
                </a:solidFill>
                <a:latin typeface="Arial" panose="020B0604020202020204" pitchFamily="34" charset="0"/>
                <a:ea typeface="Arial" panose="020B0604020202020204" pitchFamily="34" charset="0"/>
                <a:cs typeface="Arial" panose="020B0604020202020204" pitchFamily="34" charset="0"/>
              </a:rPr>
              <a:t>ratified on</a:t>
            </a:r>
            <a:r>
              <a:rPr lang="uk-UA" sz="1400" i="1" dirty="0">
                <a:solidFill>
                  <a:srgbClr val="2D2D2C"/>
                </a:solidFill>
                <a:latin typeface="Arial" panose="020B0604020202020204" pitchFamily="34" charset="0"/>
                <a:ea typeface="Arial" panose="020B0604020202020204" pitchFamily="34" charset="0"/>
                <a:cs typeface="Arial" panose="020B0604020202020204" pitchFamily="34" charset="0"/>
              </a:rPr>
              <a:t> 08.09.2004</a:t>
            </a: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a:t>
            </a:r>
            <a:endParaRPr lang="aa-ET" sz="1400" dirty="0">
              <a:latin typeface="Arial" panose="020B0604020202020204" pitchFamily="34" charset="0"/>
              <a:ea typeface="Arial" panose="020B0604020202020204" pitchFamily="34" charset="0"/>
              <a:cs typeface="Times New Roman" panose="02020603050405020304" pitchFamily="18" charset="0"/>
            </a:endParaRPr>
          </a:p>
          <a:p>
            <a:pPr lvl="0" algn="just">
              <a:spcAft>
                <a:spcPts val="1200"/>
              </a:spcAft>
              <a:buClr>
                <a:srgbClr val="83736E"/>
              </a:buClr>
              <a:buSzPts val="1000"/>
              <a:buFont typeface="Wingdings" pitchFamily="2" charset="2"/>
              <a:buChar char="Ø"/>
              <a:tabLst>
                <a:tab pos="889000" algn="l"/>
              </a:tabLst>
            </a:pP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 </a:t>
            </a:r>
            <a:r>
              <a:rPr lang="en-US" sz="1400" b="1" dirty="0">
                <a:solidFill>
                  <a:srgbClr val="2D2D2C"/>
                </a:solidFill>
                <a:latin typeface="Arial" panose="020B0604020202020204" pitchFamily="34" charset="0"/>
                <a:ea typeface="Arial" panose="020B0604020202020204" pitchFamily="34" charset="0"/>
                <a:cs typeface="Arial" panose="020B0604020202020204" pitchFamily="34" charset="0"/>
              </a:rPr>
              <a:t>Labour Inspection (Agriculture) Convention (No. 129)</a:t>
            </a:r>
            <a:r>
              <a:rPr lang="uk-UA" sz="1400" b="1" dirty="0">
                <a:solidFill>
                  <a:srgbClr val="2D2D2C"/>
                </a:solidFill>
                <a:latin typeface="Arial" panose="020B0604020202020204" pitchFamily="34" charset="0"/>
                <a:ea typeface="Arial" panose="020B0604020202020204" pitchFamily="34" charset="0"/>
                <a:cs typeface="Arial" panose="020B0604020202020204" pitchFamily="34" charset="0"/>
              </a:rPr>
              <a:t> </a:t>
            </a: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a:t>
            </a:r>
            <a:r>
              <a:rPr lang="en-US" sz="1400" i="1" dirty="0">
                <a:solidFill>
                  <a:srgbClr val="2D2D2C"/>
                </a:solidFill>
                <a:latin typeface="Arial" panose="020B0604020202020204" pitchFamily="34" charset="0"/>
                <a:ea typeface="Arial" panose="020B0604020202020204" pitchFamily="34" charset="0"/>
                <a:cs typeface="Arial" panose="020B0604020202020204" pitchFamily="34" charset="0"/>
              </a:rPr>
              <a:t>ratified on</a:t>
            </a:r>
            <a:r>
              <a:rPr lang="uk-UA" sz="1400" i="1" dirty="0">
                <a:solidFill>
                  <a:srgbClr val="2D2D2C"/>
                </a:solidFill>
                <a:latin typeface="Arial" panose="020B0604020202020204" pitchFamily="34" charset="0"/>
                <a:ea typeface="Arial" panose="020B0604020202020204" pitchFamily="34" charset="0"/>
                <a:cs typeface="Arial" panose="020B0604020202020204" pitchFamily="34" charset="0"/>
              </a:rPr>
              <a:t> 08.09.2004</a:t>
            </a: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a:t>
            </a:r>
          </a:p>
          <a:p>
            <a:pPr lvl="0" algn="just">
              <a:spcAft>
                <a:spcPts val="1200"/>
              </a:spcAft>
              <a:buClr>
                <a:srgbClr val="83736E"/>
              </a:buClr>
              <a:buSzPts val="1000"/>
              <a:buFont typeface="Wingdings" pitchFamily="2" charset="2"/>
              <a:buChar char="Ø"/>
              <a:tabLst>
                <a:tab pos="889000" algn="l"/>
              </a:tabLst>
            </a:pPr>
            <a:r>
              <a:rPr lang="uk-UA" sz="1400" dirty="0">
                <a:solidFill>
                  <a:srgbClr val="2D2D2C"/>
                </a:solidFill>
                <a:latin typeface="Arial" panose="020B0604020202020204" pitchFamily="34" charset="0"/>
                <a:ea typeface="Arial" panose="020B0604020202020204" pitchFamily="34" charset="0"/>
                <a:cs typeface="Arial" panose="020B0604020202020204" pitchFamily="34" charset="0"/>
              </a:rPr>
              <a:t> </a:t>
            </a:r>
            <a:r>
              <a:rPr lang="en-US" sz="1400" b="1" dirty="0">
                <a:solidFill>
                  <a:srgbClr val="2D2D2C"/>
                </a:solidFill>
                <a:latin typeface="Arial" panose="020B0604020202020204" pitchFamily="34" charset="0"/>
                <a:ea typeface="Arial" panose="020B0604020202020204" pitchFamily="34" charset="0"/>
                <a:cs typeface="Arial" panose="020B0604020202020204" pitchFamily="34" charset="0"/>
              </a:rPr>
              <a:t>Private Employment Agencies Convention (No. 181)</a:t>
            </a:r>
            <a:r>
              <a:rPr lang="uk-UA" sz="1400" b="1" dirty="0">
                <a:solidFill>
                  <a:srgbClr val="2D2D2C"/>
                </a:solidFill>
                <a:latin typeface="Arial" panose="020B0604020202020204" pitchFamily="34" charset="0"/>
                <a:ea typeface="Arial" panose="020B0604020202020204" pitchFamily="34" charset="0"/>
                <a:cs typeface="Arial" panose="020B0604020202020204" pitchFamily="34" charset="0"/>
              </a:rPr>
              <a:t> </a:t>
            </a:r>
            <a:endParaRPr lang="en-GB" sz="1400" b="1" dirty="0">
              <a:solidFill>
                <a:srgbClr val="2D2D2C"/>
              </a:solidFill>
              <a:latin typeface="Arial" panose="020B0604020202020204" pitchFamily="34" charset="0"/>
              <a:ea typeface="Arial" panose="020B0604020202020204" pitchFamily="34" charset="0"/>
              <a:cs typeface="Arial" panose="020B0604020202020204" pitchFamily="34" charset="0"/>
            </a:endParaRPr>
          </a:p>
          <a:p>
            <a:pPr lvl="0" algn="just">
              <a:spcAft>
                <a:spcPts val="1200"/>
              </a:spcAft>
              <a:buClr>
                <a:srgbClr val="83736E"/>
              </a:buClr>
              <a:buSzPts val="1000"/>
              <a:buFont typeface="Wingdings" pitchFamily="2" charset="2"/>
              <a:buChar char="Ø"/>
              <a:tabLst>
                <a:tab pos="889000" algn="l"/>
              </a:tabLst>
            </a:pPr>
            <a:r>
              <a:rPr lang="en-US" sz="1400" b="1" dirty="0">
                <a:solidFill>
                  <a:srgbClr val="2D2D2C"/>
                </a:solidFill>
                <a:latin typeface="Arial" panose="020B0604020202020204" pitchFamily="34" charset="0"/>
                <a:ea typeface="Arial" panose="020B0604020202020204" pitchFamily="34" charset="0"/>
                <a:cs typeface="Arial" panose="020B0604020202020204" pitchFamily="34" charset="0"/>
              </a:rPr>
              <a:t>Migration for Employment Convention (No. 97) (revised in 1949)</a:t>
            </a:r>
            <a:r>
              <a:rPr lang="ru-RU" sz="1400" b="1" dirty="0">
                <a:solidFill>
                  <a:srgbClr val="2D2D2C"/>
                </a:solidFill>
                <a:latin typeface="Arial" panose="020B0604020202020204" pitchFamily="34" charset="0"/>
                <a:ea typeface="Arial" panose="020B0604020202020204" pitchFamily="34" charset="0"/>
                <a:cs typeface="Arial" panose="020B0604020202020204" pitchFamily="34" charset="0"/>
              </a:rPr>
              <a:t> </a:t>
            </a:r>
          </a:p>
          <a:p>
            <a:pPr lvl="0" algn="just">
              <a:spcAft>
                <a:spcPts val="1200"/>
              </a:spcAft>
              <a:buClr>
                <a:srgbClr val="83736E"/>
              </a:buClr>
              <a:buSzPts val="1000"/>
              <a:buFont typeface="Wingdings" pitchFamily="2" charset="2"/>
              <a:buChar char="Ø"/>
              <a:tabLst>
                <a:tab pos="889000" algn="l"/>
              </a:tabLst>
            </a:pPr>
            <a:r>
              <a:rPr lang="ru-RU" sz="1400" b="1" dirty="0">
                <a:solidFill>
                  <a:srgbClr val="2D2D2C"/>
                </a:solidFill>
                <a:latin typeface="Arial" panose="020B0604020202020204" pitchFamily="34" charset="0"/>
                <a:ea typeface="Arial" panose="020B0604020202020204" pitchFamily="34" charset="0"/>
                <a:cs typeface="Arial" panose="020B0604020202020204" pitchFamily="34" charset="0"/>
              </a:rPr>
              <a:t> </a:t>
            </a:r>
            <a:r>
              <a:rPr lang="en-US" sz="1400" b="1" dirty="0">
                <a:solidFill>
                  <a:srgbClr val="2D2D2C"/>
                </a:solidFill>
                <a:latin typeface="Arial" panose="020B0604020202020204" pitchFamily="34" charset="0"/>
                <a:ea typeface="Arial" panose="020B0604020202020204" pitchFamily="34" charset="0"/>
                <a:cs typeface="Arial" panose="020B0604020202020204" pitchFamily="34" charset="0"/>
              </a:rPr>
              <a:t>Migrant Workers (Supplementary Provisions) Convention (No. 143)</a:t>
            </a:r>
            <a:endParaRPr lang="ru-RU" sz="1400" b="1" dirty="0">
              <a:solidFill>
                <a:srgbClr val="2D2D2C"/>
              </a:solidFill>
              <a:latin typeface="Arial" panose="020B0604020202020204" pitchFamily="34" charset="0"/>
              <a:ea typeface="Arial" panose="020B0604020202020204" pitchFamily="34" charset="0"/>
              <a:cs typeface="Arial" panose="020B0604020202020204" pitchFamily="34" charset="0"/>
            </a:endParaRPr>
          </a:p>
          <a:p>
            <a:pPr lvl="0" algn="just">
              <a:spcAft>
                <a:spcPts val="1200"/>
              </a:spcAft>
              <a:buClr>
                <a:srgbClr val="83736E"/>
              </a:buClr>
              <a:buSzPts val="1000"/>
              <a:buFont typeface="Wingdings" pitchFamily="2" charset="2"/>
              <a:buChar char="Ø"/>
              <a:tabLst>
                <a:tab pos="889000" algn="l"/>
              </a:tabLst>
            </a:pPr>
            <a:r>
              <a:rPr lang="ru-RU" sz="1400" b="1" dirty="0">
                <a:solidFill>
                  <a:srgbClr val="2D2D2C"/>
                </a:solidFill>
                <a:latin typeface="Arial" panose="020B0604020202020204" pitchFamily="34" charset="0"/>
                <a:ea typeface="Arial" panose="020B0604020202020204" pitchFamily="34" charset="0"/>
                <a:cs typeface="Arial" panose="020B0604020202020204" pitchFamily="34" charset="0"/>
              </a:rPr>
              <a:t> </a:t>
            </a:r>
            <a:r>
              <a:rPr lang="en-US" sz="1400" b="1" dirty="0">
                <a:solidFill>
                  <a:srgbClr val="2D2D2C"/>
                </a:solidFill>
                <a:latin typeface="Arial" panose="020B0604020202020204" pitchFamily="34" charset="0"/>
                <a:ea typeface="Arial" panose="020B0604020202020204" pitchFamily="34" charset="0"/>
                <a:cs typeface="Arial" panose="020B0604020202020204" pitchFamily="34" charset="0"/>
              </a:rPr>
              <a:t>ILO Declaration on Fundamental Principles and Rights at Work (1988)</a:t>
            </a:r>
            <a:endParaRPr lang="ru-RU" dirty="0"/>
          </a:p>
        </p:txBody>
      </p:sp>
    </p:spTree>
    <p:extLst>
      <p:ext uri="{BB962C8B-B14F-4D97-AF65-F5344CB8AC3E}">
        <p14:creationId xmlns:p14="http://schemas.microsoft.com/office/powerpoint/2010/main" val="283003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771550"/>
            <a:ext cx="8497192" cy="4324261"/>
          </a:xfrm>
          <a:prstGeom prst="rect">
            <a:avLst/>
          </a:prstGeom>
        </p:spPr>
        <p:txBody>
          <a:bodyPr wrap="square">
            <a:spAutoFit/>
          </a:bodyPr>
          <a:lstStyle/>
          <a:p>
            <a:pPr algn="ctr">
              <a:defRPr/>
            </a:pPr>
            <a:r>
              <a:rPr lang="en-US" sz="2600" dirty="0">
                <a:solidFill>
                  <a:srgbClr val="006699"/>
                </a:solidFill>
              </a:rPr>
              <a:t>Preventing forced labour: the national level</a:t>
            </a:r>
            <a:endParaRPr lang="uk-UA" sz="2600" dirty="0">
              <a:solidFill>
                <a:srgbClr val="006699"/>
              </a:solidFill>
            </a:endParaRPr>
          </a:p>
          <a:p>
            <a:pPr algn="ctr">
              <a:defRPr/>
            </a:pPr>
            <a:endParaRPr lang="ru-RU" sz="1300" dirty="0"/>
          </a:p>
          <a:p>
            <a:pPr lvl="0" algn="just">
              <a:spcAft>
                <a:spcPts val="600"/>
              </a:spcAft>
              <a:buFont typeface="Wingdings" pitchFamily="2" charset="2"/>
              <a:buChar char="Ø"/>
            </a:pPr>
            <a:r>
              <a:rPr lang="uk-UA" sz="1400" dirty="0">
                <a:latin typeface="Arial" panose="020B0604020202020204" pitchFamily="34" charset="0"/>
                <a:ea typeface="Arial" panose="020B0604020202020204" pitchFamily="34" charset="0"/>
                <a:cs typeface="Arial" panose="020B0604020202020204" pitchFamily="34" charset="0"/>
              </a:rPr>
              <a:t> </a:t>
            </a:r>
            <a:r>
              <a:rPr lang="en-US" sz="1400" dirty="0">
                <a:latin typeface="Arial" panose="020B0604020202020204" pitchFamily="34" charset="0"/>
                <a:ea typeface="Arial" panose="020B0604020202020204" pitchFamily="34" charset="0"/>
                <a:cs typeface="Arial" panose="020B0604020202020204" pitchFamily="34" charset="0"/>
              </a:rPr>
              <a:t>Constitution of Ukraine</a:t>
            </a:r>
            <a:endParaRPr lang="uk-UA" sz="1400" dirty="0">
              <a:latin typeface="Arial" panose="020B0604020202020204" pitchFamily="34" charset="0"/>
              <a:ea typeface="Arial" panose="020B0604020202020204" pitchFamily="34" charset="0"/>
              <a:cs typeface="Arial" panose="020B0604020202020204" pitchFamily="34" charset="0"/>
            </a:endParaRPr>
          </a:p>
          <a:p>
            <a:pPr lvl="0" algn="just">
              <a:spcAft>
                <a:spcPts val="600"/>
              </a:spcAft>
              <a:buFont typeface="Wingdings" pitchFamily="2" charset="2"/>
              <a:buChar char="Ø"/>
            </a:pPr>
            <a:r>
              <a:rPr lang="uk-UA" sz="1400" dirty="0">
                <a:latin typeface="Arial" panose="020B0604020202020204" pitchFamily="34" charset="0"/>
                <a:ea typeface="Arial" panose="020B0604020202020204" pitchFamily="34" charset="0"/>
                <a:cs typeface="Arial" panose="020B0604020202020204" pitchFamily="34" charset="0"/>
              </a:rPr>
              <a:t> </a:t>
            </a:r>
            <a:r>
              <a:rPr lang="en-US" sz="1400" dirty="0">
                <a:latin typeface="Arial" panose="020B0604020202020204" pitchFamily="34" charset="0"/>
                <a:ea typeface="Arial" panose="020B0604020202020204" pitchFamily="34" charset="0"/>
                <a:cs typeface="Arial" panose="020B0604020202020204" pitchFamily="34" charset="0"/>
              </a:rPr>
              <a:t>Code of Labour Laws of Ukraine</a:t>
            </a:r>
            <a:endParaRPr lang="aa-ET" sz="1400" dirty="0">
              <a:latin typeface="Arial" panose="020B0604020202020204" pitchFamily="34" charset="0"/>
              <a:ea typeface="Calibri" panose="020F0502020204030204" pitchFamily="34" charset="0"/>
              <a:cs typeface="Arial" panose="020B0604020202020204" pitchFamily="34" charset="0"/>
            </a:endParaRPr>
          </a:p>
          <a:p>
            <a:pPr lvl="0" algn="just">
              <a:spcAft>
                <a:spcPts val="600"/>
              </a:spcAft>
              <a:buFont typeface="Wingdings" pitchFamily="2" charset="2"/>
              <a:buChar char="Ø"/>
            </a:pPr>
            <a:r>
              <a:rPr lang="uk-UA" sz="1400" dirty="0">
                <a:latin typeface="Arial" panose="020B0604020202020204" pitchFamily="34" charset="0"/>
                <a:ea typeface="Arial" panose="020B0604020202020204" pitchFamily="34" charset="0"/>
                <a:cs typeface="Arial" panose="020B0604020202020204" pitchFamily="34" charset="0"/>
              </a:rPr>
              <a:t> </a:t>
            </a:r>
            <a:r>
              <a:rPr lang="en-US" sz="1400" dirty="0">
                <a:latin typeface="Arial" panose="020B0604020202020204" pitchFamily="34" charset="0"/>
                <a:ea typeface="Arial" panose="020B0604020202020204" pitchFamily="34" charset="0"/>
                <a:cs typeface="Arial" panose="020B0604020202020204" pitchFamily="34" charset="0"/>
              </a:rPr>
              <a:t>Law of Ukraine “On Combating Human Trafficking” (No. </a:t>
            </a:r>
            <a:r>
              <a:rPr lang="uk-UA" sz="1400" dirty="0">
                <a:latin typeface="Arial" panose="020B0604020202020204" pitchFamily="34" charset="0"/>
                <a:ea typeface="Arial" panose="020B0604020202020204" pitchFamily="34" charset="0"/>
                <a:cs typeface="Arial" panose="020B0604020202020204" pitchFamily="34" charset="0"/>
              </a:rPr>
              <a:t>3739-</a:t>
            </a:r>
            <a:r>
              <a:rPr lang="uk-UA" sz="1400" dirty="0" err="1">
                <a:latin typeface="Arial" panose="020B0604020202020204" pitchFamily="34" charset="0"/>
                <a:ea typeface="Arial" panose="020B0604020202020204" pitchFamily="34" charset="0"/>
                <a:cs typeface="Arial" panose="020B0604020202020204" pitchFamily="34" charset="0"/>
              </a:rPr>
              <a:t>УІ</a:t>
            </a:r>
            <a:r>
              <a:rPr lang="uk-UA" sz="1400" dirty="0">
                <a:latin typeface="Arial" panose="020B0604020202020204" pitchFamily="34" charset="0"/>
                <a:ea typeface="Arial" panose="020B0604020202020204" pitchFamily="34" charset="0"/>
                <a:cs typeface="Arial" panose="020B0604020202020204" pitchFamily="34" charset="0"/>
              </a:rPr>
              <a:t> </a:t>
            </a:r>
            <a:r>
              <a:rPr lang="en-US" sz="1400" dirty="0">
                <a:latin typeface="Arial" panose="020B0604020202020204" pitchFamily="34" charset="0"/>
                <a:ea typeface="Arial" panose="020B0604020202020204" pitchFamily="34" charset="0"/>
                <a:cs typeface="Arial" panose="020B0604020202020204" pitchFamily="34" charset="0"/>
              </a:rPr>
              <a:t>of</a:t>
            </a:r>
            <a:r>
              <a:rPr lang="uk-UA" sz="1400" dirty="0">
                <a:latin typeface="Arial" panose="020B0604020202020204" pitchFamily="34" charset="0"/>
                <a:ea typeface="Arial" panose="020B0604020202020204" pitchFamily="34" charset="0"/>
                <a:cs typeface="Arial" panose="020B0604020202020204" pitchFamily="34" charset="0"/>
              </a:rPr>
              <a:t> 20.09.2011</a:t>
            </a:r>
            <a:r>
              <a:rPr lang="en-US" sz="1400" dirty="0">
                <a:latin typeface="Arial" panose="020B0604020202020204" pitchFamily="34" charset="0"/>
                <a:ea typeface="Arial" panose="020B0604020202020204" pitchFamily="34" charset="0"/>
                <a:cs typeface="Arial" panose="020B0604020202020204" pitchFamily="34" charset="0"/>
              </a:rPr>
              <a:t>)</a:t>
            </a:r>
            <a:endParaRPr lang="aa-ET" sz="1400" dirty="0">
              <a:latin typeface="Arial" panose="020B0604020202020204" pitchFamily="34" charset="0"/>
              <a:ea typeface="Calibri" panose="020F0502020204030204" pitchFamily="34" charset="0"/>
              <a:cs typeface="Arial" panose="020B0604020202020204" pitchFamily="34" charset="0"/>
            </a:endParaRPr>
          </a:p>
          <a:p>
            <a:pPr lvl="0" algn="just">
              <a:spcAft>
                <a:spcPts val="600"/>
              </a:spcAft>
              <a:buFont typeface="Wingdings" pitchFamily="2" charset="2"/>
              <a:buChar char="Ø"/>
            </a:pPr>
            <a:r>
              <a:rPr lang="uk-UA" sz="1400" dirty="0">
                <a:latin typeface="Arial" panose="020B0604020202020204" pitchFamily="34" charset="0"/>
                <a:ea typeface="Arial" panose="020B0604020202020204" pitchFamily="34" charset="0"/>
                <a:cs typeface="Arial" panose="020B0604020202020204" pitchFamily="34" charset="0"/>
              </a:rPr>
              <a:t> </a:t>
            </a:r>
            <a:r>
              <a:rPr lang="en-US" sz="1400" dirty="0">
                <a:latin typeface="Arial" panose="020B0604020202020204" pitchFamily="34" charset="0"/>
                <a:ea typeface="Arial" panose="020B0604020202020204" pitchFamily="34" charset="0"/>
                <a:cs typeface="Arial" panose="020B0604020202020204" pitchFamily="34" charset="0"/>
              </a:rPr>
              <a:t>Law of Ukraine “On Social Services”</a:t>
            </a:r>
            <a:endParaRPr lang="aa-ET" sz="1400" dirty="0">
              <a:latin typeface="Arial" panose="020B0604020202020204" pitchFamily="34" charset="0"/>
              <a:ea typeface="Calibri" panose="020F0502020204030204" pitchFamily="34" charset="0"/>
              <a:cs typeface="Arial" panose="020B0604020202020204" pitchFamily="34" charset="0"/>
            </a:endParaRPr>
          </a:p>
          <a:p>
            <a:pPr lvl="0" algn="just">
              <a:spcAft>
                <a:spcPts val="600"/>
              </a:spcAft>
              <a:buFont typeface="Wingdings" pitchFamily="2" charset="2"/>
              <a:buChar char="Ø"/>
            </a:pPr>
            <a:r>
              <a:rPr lang="uk-UA" sz="1400" dirty="0">
                <a:latin typeface="Arial" panose="020B0604020202020204" pitchFamily="34" charset="0"/>
                <a:ea typeface="Arial" panose="020B0604020202020204" pitchFamily="34" charset="0"/>
                <a:cs typeface="Arial" panose="020B0604020202020204" pitchFamily="34" charset="0"/>
              </a:rPr>
              <a:t> </a:t>
            </a:r>
            <a:r>
              <a:rPr lang="en-US" sz="1400" dirty="0">
                <a:latin typeface="Arial" panose="020B0604020202020204" pitchFamily="34" charset="0"/>
                <a:ea typeface="Arial" panose="020B0604020202020204" pitchFamily="34" charset="0"/>
                <a:cs typeface="Arial" panose="020B0604020202020204" pitchFamily="34" charset="0"/>
              </a:rPr>
              <a:t>Decree of the President of Ukraine No. 722/2019 of 30.09.2019 “On the Sustainable Development Goals of Ukraine for the period until 2030”</a:t>
            </a:r>
            <a:endParaRPr lang="aa-ET" sz="1400" dirty="0">
              <a:latin typeface="Arial" panose="020B0604020202020204" pitchFamily="34" charset="0"/>
              <a:ea typeface="Calibri" panose="020F0502020204030204" pitchFamily="34" charset="0"/>
              <a:cs typeface="Arial" panose="020B0604020202020204" pitchFamily="34" charset="0"/>
            </a:endParaRPr>
          </a:p>
          <a:p>
            <a:pPr lvl="0" algn="just">
              <a:spcAft>
                <a:spcPts val="600"/>
              </a:spcAft>
              <a:buFont typeface="Wingdings" pitchFamily="2" charset="2"/>
              <a:buChar char="Ø"/>
            </a:pPr>
            <a:r>
              <a:rPr lang="uk-UA" sz="1400" dirty="0">
                <a:latin typeface="Arial" panose="020B0604020202020204" pitchFamily="34" charset="0"/>
                <a:ea typeface="Arial" panose="020B0604020202020204" pitchFamily="34" charset="0"/>
                <a:cs typeface="Arial" panose="020B0604020202020204" pitchFamily="34" charset="0"/>
              </a:rPr>
              <a:t> </a:t>
            </a:r>
            <a:r>
              <a:rPr lang="en-US" sz="1400" dirty="0">
                <a:latin typeface="Arial" panose="020B0604020202020204" pitchFamily="34" charset="0"/>
                <a:ea typeface="Arial" panose="020B0604020202020204" pitchFamily="34" charset="0"/>
                <a:cs typeface="Arial" panose="020B0604020202020204" pitchFamily="34" charset="0"/>
              </a:rPr>
              <a:t>Decree of the President of Ukraine No. 306/2020 of </a:t>
            </a:r>
            <a:r>
              <a:rPr lang="uk-UA" sz="1400" dirty="0">
                <a:latin typeface="Arial" panose="020B0604020202020204" pitchFamily="34" charset="0"/>
                <a:ea typeface="Arial" panose="020B0604020202020204" pitchFamily="34" charset="0"/>
                <a:cs typeface="Arial" panose="020B0604020202020204" pitchFamily="34" charset="0"/>
              </a:rPr>
              <a:t> 05.08.2020</a:t>
            </a:r>
            <a:r>
              <a:rPr lang="en-US" sz="1400" dirty="0">
                <a:latin typeface="Arial" panose="020B0604020202020204" pitchFamily="34" charset="0"/>
                <a:ea typeface="Arial" panose="020B0604020202020204" pitchFamily="34" charset="0"/>
                <a:cs typeface="Arial" panose="020B0604020202020204" pitchFamily="34" charset="0"/>
              </a:rPr>
              <a:t> “On the National Coordinator on Combating Human Trafficking”</a:t>
            </a:r>
            <a:endParaRPr lang="aa-ET" sz="1400" dirty="0">
              <a:latin typeface="Arial" panose="020B0604020202020204" pitchFamily="34" charset="0"/>
              <a:ea typeface="Calibri" panose="020F0502020204030204" pitchFamily="34" charset="0"/>
              <a:cs typeface="Arial" panose="020B0604020202020204" pitchFamily="34" charset="0"/>
            </a:endParaRPr>
          </a:p>
          <a:p>
            <a:pPr lvl="0" algn="just">
              <a:spcAft>
                <a:spcPts val="600"/>
              </a:spcAft>
              <a:buFont typeface="Wingdings" pitchFamily="2" charset="2"/>
              <a:buChar char="Ø"/>
            </a:pPr>
            <a:r>
              <a:rPr lang="uk-UA" sz="1400" dirty="0">
                <a:latin typeface="Arial" panose="020B0604020202020204" pitchFamily="34" charset="0"/>
                <a:ea typeface="Arial" panose="020B0604020202020204" pitchFamily="34" charset="0"/>
                <a:cs typeface="Arial" panose="020B0604020202020204" pitchFamily="34" charset="0"/>
              </a:rPr>
              <a:t> </a:t>
            </a:r>
            <a:r>
              <a:rPr lang="en-US" sz="1400" dirty="0">
                <a:latin typeface="Arial" panose="020B0604020202020204" pitchFamily="34" charset="0"/>
                <a:ea typeface="Arial" panose="020B0604020202020204" pitchFamily="34" charset="0"/>
                <a:cs typeface="Arial" panose="020B0604020202020204" pitchFamily="34" charset="0"/>
              </a:rPr>
              <a:t>Decree of the President of Ukraine No.</a:t>
            </a:r>
            <a:r>
              <a:rPr lang="uk-UA" sz="1400" dirty="0">
                <a:latin typeface="Arial" panose="020B0604020202020204" pitchFamily="34" charset="0"/>
                <a:ea typeface="Arial" panose="020B0604020202020204" pitchFamily="34" charset="0"/>
                <a:cs typeface="Arial" panose="020B0604020202020204" pitchFamily="34" charset="0"/>
              </a:rPr>
              <a:t> </a:t>
            </a:r>
            <a:r>
              <a:rPr lang="en-US" sz="1400" dirty="0">
                <a:latin typeface="Arial" panose="020B0604020202020204" pitchFamily="34" charset="0"/>
                <a:ea typeface="Arial" panose="020B0604020202020204" pitchFamily="34" charset="0"/>
                <a:cs typeface="Arial" panose="020B0604020202020204" pitchFamily="34" charset="0"/>
              </a:rPr>
              <a:t>119/2021 of </a:t>
            </a:r>
            <a:r>
              <a:rPr lang="uk-UA" sz="1400" dirty="0">
                <a:latin typeface="Arial" panose="020B0604020202020204" pitchFamily="34" charset="0"/>
                <a:ea typeface="Arial" panose="020B0604020202020204" pitchFamily="34" charset="0"/>
                <a:cs typeface="Arial" panose="020B0604020202020204" pitchFamily="34" charset="0"/>
              </a:rPr>
              <a:t>24.03.2021</a:t>
            </a:r>
            <a:r>
              <a:rPr lang="en-US" sz="1400" dirty="0">
                <a:latin typeface="Arial" panose="020B0604020202020204" pitchFamily="34" charset="0"/>
                <a:ea typeface="Arial" panose="020B0604020202020204" pitchFamily="34" charset="0"/>
                <a:cs typeface="Arial" panose="020B0604020202020204" pitchFamily="34" charset="0"/>
              </a:rPr>
              <a:t> “On the National Strategy on Human Rights”</a:t>
            </a:r>
            <a:endParaRPr lang="aa-ET" sz="1400" dirty="0">
              <a:latin typeface="Arial" panose="020B0604020202020204" pitchFamily="34" charset="0"/>
              <a:ea typeface="Calibri" panose="020F0502020204030204" pitchFamily="34" charset="0"/>
              <a:cs typeface="Arial" panose="020B0604020202020204" pitchFamily="34" charset="0"/>
            </a:endParaRPr>
          </a:p>
          <a:p>
            <a:pPr lvl="0" algn="just">
              <a:spcAft>
                <a:spcPts val="600"/>
              </a:spcAft>
              <a:buFont typeface="Wingdings" pitchFamily="2" charset="2"/>
              <a:buChar char="Ø"/>
            </a:pPr>
            <a:r>
              <a:rPr lang="uk-UA" sz="1400" dirty="0">
                <a:latin typeface="Arial" panose="020B0604020202020204" pitchFamily="34" charset="0"/>
                <a:ea typeface="Arial" panose="020B0604020202020204" pitchFamily="34" charset="0"/>
                <a:cs typeface="Arial" panose="020B0604020202020204" pitchFamily="34" charset="0"/>
              </a:rPr>
              <a:t> </a:t>
            </a:r>
            <a:r>
              <a:rPr lang="en-US" sz="1400" dirty="0">
                <a:latin typeface="Arial" panose="020B0604020202020204" pitchFamily="34" charset="0"/>
                <a:ea typeface="Arial" panose="020B0604020202020204" pitchFamily="34" charset="0"/>
                <a:cs typeface="Arial" panose="020B0604020202020204" pitchFamily="34" charset="0"/>
              </a:rPr>
              <a:t>Criminal Code of Ukraine (Article 149 “Human trafficking or other unlawful agreement concerning a person”)</a:t>
            </a:r>
            <a:endParaRPr lang="aa-ET" sz="1400" dirty="0">
              <a:latin typeface="Arial" panose="020B0604020202020204" pitchFamily="34" charset="0"/>
              <a:ea typeface="Calibri" panose="020F0502020204030204" pitchFamily="34" charset="0"/>
              <a:cs typeface="Arial" panose="020B0604020202020204" pitchFamily="34" charset="0"/>
            </a:endParaRPr>
          </a:p>
          <a:p>
            <a:pPr lvl="0" algn="just">
              <a:spcAft>
                <a:spcPts val="600"/>
              </a:spcAft>
              <a:buFont typeface="Wingdings" pitchFamily="2" charset="2"/>
              <a:buChar char="Ø"/>
            </a:pPr>
            <a:r>
              <a:rPr lang="uk-UA" sz="1400" dirty="0">
                <a:latin typeface="Arial" panose="020B0604020202020204" pitchFamily="34" charset="0"/>
                <a:ea typeface="Arial" panose="020B0604020202020204" pitchFamily="34" charset="0"/>
                <a:cs typeface="Arial" panose="020B0604020202020204" pitchFamily="34" charset="0"/>
              </a:rPr>
              <a:t> </a:t>
            </a:r>
            <a:r>
              <a:rPr lang="en-US" sz="1400" dirty="0">
                <a:latin typeface="Arial" panose="020B0604020202020204" pitchFamily="34" charset="0"/>
                <a:ea typeface="Arial" panose="020B0604020202020204" pitchFamily="34" charset="0"/>
                <a:cs typeface="Arial" panose="020B0604020202020204" pitchFamily="34" charset="0"/>
              </a:rPr>
              <a:t>Executive Order of the Cabinet of Ministers of Ukraine No. 756-p of 23 June 2021 “On approval of the Action Plan on implementation of the National Strategy on Human Rights  for 2021-2023”</a:t>
            </a:r>
            <a:endParaRPr lang="ru-RU" dirty="0"/>
          </a:p>
        </p:txBody>
      </p:sp>
    </p:spTree>
    <p:extLst>
      <p:ext uri="{BB962C8B-B14F-4D97-AF65-F5344CB8AC3E}">
        <p14:creationId xmlns:p14="http://schemas.microsoft.com/office/powerpoint/2010/main" val="44115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771550"/>
            <a:ext cx="8497192" cy="3801041"/>
          </a:xfrm>
          <a:prstGeom prst="rect">
            <a:avLst/>
          </a:prstGeom>
        </p:spPr>
        <p:txBody>
          <a:bodyPr wrap="square">
            <a:spAutoFit/>
          </a:bodyPr>
          <a:lstStyle/>
          <a:p>
            <a:pPr algn="ctr">
              <a:defRPr/>
            </a:pPr>
            <a:r>
              <a:rPr lang="en-US" sz="2600" dirty="0">
                <a:solidFill>
                  <a:srgbClr val="006699"/>
                </a:solidFill>
              </a:rPr>
              <a:t>Preventing forced labour: international initiatives</a:t>
            </a:r>
            <a:endParaRPr lang="uk-UA" sz="2600" dirty="0">
              <a:solidFill>
                <a:srgbClr val="006699"/>
              </a:solidFill>
            </a:endParaRPr>
          </a:p>
          <a:p>
            <a:pPr algn="ctr">
              <a:defRPr/>
            </a:pPr>
            <a:endParaRPr lang="ru-RU" sz="1300" dirty="0"/>
          </a:p>
          <a:p>
            <a:pPr lvl="0" algn="just">
              <a:lnSpc>
                <a:spcPct val="150000"/>
              </a:lnSpc>
              <a:spcBef>
                <a:spcPts val="600"/>
              </a:spcBef>
              <a:spcAft>
                <a:spcPts val="600"/>
              </a:spcAft>
              <a:buClr>
                <a:srgbClr val="83736E"/>
              </a:buClr>
              <a:buSzPts val="1000"/>
              <a:buFont typeface="Wingdings" pitchFamily="2" charset="2"/>
              <a:buChar char="Ø"/>
              <a:tabLst>
                <a:tab pos="889000" algn="l"/>
              </a:tabLst>
            </a:pPr>
            <a:r>
              <a:rPr lang="en-US" sz="1600" b="1" dirty="0">
                <a:solidFill>
                  <a:srgbClr val="414142"/>
                </a:solidFill>
                <a:latin typeface="Arial" panose="020B0604020202020204" pitchFamily="34" charset="0"/>
                <a:ea typeface="Arial" panose="020B0604020202020204" pitchFamily="34" charset="0"/>
              </a:rPr>
              <a:t> Guidelines for Multinational Enterprises</a:t>
            </a:r>
            <a:r>
              <a:rPr lang="uk-UA" sz="1600" dirty="0">
                <a:solidFill>
                  <a:srgbClr val="414142"/>
                </a:solidFill>
                <a:latin typeface="Arial" panose="020B0604020202020204" pitchFamily="34" charset="0"/>
                <a:ea typeface="Arial" panose="020B0604020202020204" pitchFamily="34" charset="0"/>
              </a:rPr>
              <a:t> (</a:t>
            </a:r>
            <a:r>
              <a:rPr lang="en-US" sz="1600" dirty="0">
                <a:solidFill>
                  <a:srgbClr val="414142"/>
                </a:solidFill>
                <a:latin typeface="Arial" panose="020B0604020202020204" pitchFamily="34" charset="0"/>
                <a:ea typeface="Arial" panose="020B0604020202020204" pitchFamily="34" charset="0"/>
              </a:rPr>
              <a:t>revised in 1997)</a:t>
            </a:r>
            <a:r>
              <a:rPr lang="uk-UA" sz="1600" dirty="0">
                <a:solidFill>
                  <a:srgbClr val="414142"/>
                </a:solidFill>
                <a:latin typeface="Arial" panose="020B0604020202020204" pitchFamily="34" charset="0"/>
                <a:ea typeface="Arial" panose="020B0604020202020204" pitchFamily="34" charset="0"/>
              </a:rPr>
              <a:t> </a:t>
            </a:r>
            <a:r>
              <a:rPr lang="en-US" sz="1400" i="1" dirty="0">
                <a:solidFill>
                  <a:srgbClr val="414142"/>
                </a:solidFill>
                <a:latin typeface="Arial" panose="020B0604020202020204" pitchFamily="34" charset="0"/>
                <a:ea typeface="Arial" panose="020B0604020202020204" pitchFamily="34" charset="0"/>
              </a:rPr>
              <a:t>approved by the Organization for Economic Cooperation and Development (OECD) in 1986</a:t>
            </a:r>
            <a:endParaRPr lang="uk-UA" sz="1200" i="1" dirty="0">
              <a:solidFill>
                <a:srgbClr val="414142"/>
              </a:solidFill>
              <a:latin typeface="Arial" panose="020B0604020202020204" pitchFamily="34" charset="0"/>
              <a:ea typeface="Arial" panose="020B0604020202020204" pitchFamily="34" charset="0"/>
            </a:endParaRPr>
          </a:p>
          <a:p>
            <a:pPr lvl="0" algn="just">
              <a:lnSpc>
                <a:spcPct val="150000"/>
              </a:lnSpc>
              <a:spcBef>
                <a:spcPts val="600"/>
              </a:spcBef>
              <a:spcAft>
                <a:spcPts val="600"/>
              </a:spcAft>
              <a:buClr>
                <a:srgbClr val="83736E"/>
              </a:buClr>
              <a:buSzPts val="1000"/>
              <a:buFont typeface="Wingdings" pitchFamily="2" charset="2"/>
              <a:buChar char="Ø"/>
              <a:tabLst>
                <a:tab pos="889000" algn="l"/>
              </a:tabLst>
            </a:pPr>
            <a:r>
              <a:rPr lang="uk-UA" sz="1400" dirty="0">
                <a:solidFill>
                  <a:srgbClr val="414142"/>
                </a:solidFill>
                <a:latin typeface="Arial" panose="020B0604020202020204" pitchFamily="34" charset="0"/>
                <a:ea typeface="Arial" panose="020B0604020202020204" pitchFamily="34" charset="0"/>
              </a:rPr>
              <a:t> </a:t>
            </a:r>
            <a:r>
              <a:rPr lang="en-US" sz="1600" b="1" dirty="0">
                <a:solidFill>
                  <a:srgbClr val="414142"/>
                </a:solidFill>
                <a:latin typeface="Arial" panose="020B0604020202020204" pitchFamily="34" charset="0"/>
                <a:ea typeface="Arial" panose="020B0604020202020204" pitchFamily="34" charset="0"/>
              </a:rPr>
              <a:t>UN Global Compact</a:t>
            </a:r>
            <a:r>
              <a:rPr lang="aa-ET" sz="1100" dirty="0"/>
              <a:t> </a:t>
            </a:r>
            <a:r>
              <a:rPr lang="uk-UA" sz="1100" i="1" dirty="0"/>
              <a:t>(</a:t>
            </a:r>
            <a:r>
              <a:rPr lang="en-US" sz="1400" i="1" dirty="0">
                <a:solidFill>
                  <a:srgbClr val="414142"/>
                </a:solidFill>
                <a:latin typeface="Arial" panose="020B0604020202020204" pitchFamily="34" charset="0"/>
                <a:ea typeface="Arial" panose="020B0604020202020204" pitchFamily="34" charset="0"/>
                <a:cs typeface="Arial" panose="020B0604020202020204" pitchFamily="34" charset="0"/>
              </a:rPr>
              <a:t>officially took effect in 2000</a:t>
            </a:r>
            <a:r>
              <a:rPr lang="uk-UA" sz="1400" i="1" dirty="0">
                <a:solidFill>
                  <a:srgbClr val="414142"/>
                </a:solidFill>
                <a:latin typeface="Arial" panose="020B0604020202020204" pitchFamily="34" charset="0"/>
                <a:ea typeface="Arial" panose="020B0604020202020204" pitchFamily="34" charset="0"/>
                <a:cs typeface="Arial" panose="020B0604020202020204" pitchFamily="34" charset="0"/>
              </a:rPr>
              <a:t>)</a:t>
            </a:r>
            <a:endParaRPr lang="uk-UA" sz="1200" i="1" dirty="0">
              <a:solidFill>
                <a:srgbClr val="414142"/>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buClr>
                <a:srgbClr val="83736E"/>
              </a:buClr>
              <a:buSzPts val="1000"/>
              <a:buFont typeface="Wingdings" pitchFamily="2" charset="2"/>
              <a:buChar char="Ø"/>
              <a:tabLst>
                <a:tab pos="889000" algn="l"/>
              </a:tabLst>
            </a:pPr>
            <a:r>
              <a:rPr lang="uk-UA" sz="1200" b="1" dirty="0">
                <a:solidFill>
                  <a:srgbClr val="414142"/>
                </a:solidFill>
                <a:latin typeface="Arial" panose="020B0604020202020204" pitchFamily="34" charset="0"/>
              </a:rPr>
              <a:t> </a:t>
            </a:r>
            <a:r>
              <a:rPr lang="en-US" sz="1600" b="1" dirty="0">
                <a:solidFill>
                  <a:srgbClr val="414142"/>
                </a:solidFill>
                <a:latin typeface="Arial" panose="020B0604020202020204" pitchFamily="34" charset="0"/>
              </a:rPr>
              <a:t>Guiding Principles on Business and Human Rights </a:t>
            </a:r>
            <a:r>
              <a:rPr lang="uk-UA" sz="1400" i="1" dirty="0">
                <a:solidFill>
                  <a:srgbClr val="414142"/>
                </a:solidFill>
                <a:latin typeface="Arial" panose="020B0604020202020204" pitchFamily="34" charset="0"/>
              </a:rPr>
              <a:t>(</a:t>
            </a:r>
            <a:r>
              <a:rPr lang="en-US" sz="1400" i="1" dirty="0">
                <a:solidFill>
                  <a:srgbClr val="414142"/>
                </a:solidFill>
                <a:latin typeface="Arial" panose="020B0604020202020204" pitchFamily="34" charset="0"/>
              </a:rPr>
              <a:t>approved by the UN Human Rights Council in 2011)</a:t>
            </a:r>
            <a:endParaRPr lang="en-US" sz="1200" i="1" dirty="0">
              <a:solidFill>
                <a:srgbClr val="414142"/>
              </a:solidFill>
              <a:latin typeface="Arial" panose="020B0604020202020204" pitchFamily="34" charset="0"/>
            </a:endParaRPr>
          </a:p>
          <a:p>
            <a:pPr algn="just">
              <a:lnSpc>
                <a:spcPct val="150000"/>
              </a:lnSpc>
              <a:spcBef>
                <a:spcPts val="600"/>
              </a:spcBef>
              <a:spcAft>
                <a:spcPts val="600"/>
              </a:spcAft>
              <a:buClr>
                <a:srgbClr val="83736E"/>
              </a:buClr>
              <a:buSzPts val="1000"/>
              <a:buFont typeface="Wingdings" pitchFamily="2" charset="2"/>
              <a:buChar char="Ø"/>
              <a:tabLst>
                <a:tab pos="889000" algn="l"/>
              </a:tabLst>
            </a:pPr>
            <a:endParaRPr lang="aa-ET" sz="1200" i="1" dirty="0">
              <a:solidFill>
                <a:srgbClr val="414142"/>
              </a:solidFill>
              <a:latin typeface="Arial" panose="020B0604020202020204" pitchFamily="34" charset="0"/>
            </a:endParaRPr>
          </a:p>
          <a:p>
            <a:pPr algn="just">
              <a:defRPr/>
            </a:pPr>
            <a:endParaRPr lang="uk-UA" sz="1200" dirty="0"/>
          </a:p>
          <a:p>
            <a:pPr>
              <a:defRPr/>
            </a:pPr>
            <a:endParaRPr lang="ru-RU" dirty="0"/>
          </a:p>
        </p:txBody>
      </p:sp>
    </p:spTree>
    <p:extLst>
      <p:ext uri="{BB962C8B-B14F-4D97-AF65-F5344CB8AC3E}">
        <p14:creationId xmlns:p14="http://schemas.microsoft.com/office/powerpoint/2010/main" val="59337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771550"/>
            <a:ext cx="8497192" cy="3662541"/>
          </a:xfrm>
          <a:prstGeom prst="rect">
            <a:avLst/>
          </a:prstGeom>
        </p:spPr>
        <p:txBody>
          <a:bodyPr wrap="square">
            <a:spAutoFit/>
          </a:bodyPr>
          <a:lstStyle/>
          <a:p>
            <a:pPr algn="ctr">
              <a:defRPr/>
            </a:pPr>
            <a:r>
              <a:rPr lang="en-US" sz="2000" dirty="0">
                <a:solidFill>
                  <a:srgbClr val="006699"/>
                </a:solidFill>
              </a:rPr>
              <a:t>Guiding Principles</a:t>
            </a:r>
            <a:endParaRPr lang="uk-UA" sz="2000" dirty="0">
              <a:solidFill>
                <a:srgbClr val="006699"/>
              </a:solidFill>
            </a:endParaRPr>
          </a:p>
          <a:p>
            <a:pPr algn="ctr">
              <a:defRPr/>
            </a:pPr>
            <a:endParaRPr lang="ru-RU" sz="1300" dirty="0"/>
          </a:p>
          <a:p>
            <a:pPr algn="just">
              <a:spcAft>
                <a:spcPts val="600"/>
              </a:spcAft>
              <a:buFont typeface="Wingdings" pitchFamily="2" charset="2"/>
              <a:buChar char="Ø"/>
            </a:pPr>
            <a:r>
              <a:rPr lang="en-US" sz="1400" b="1" dirty="0">
                <a:solidFill>
                  <a:srgbClr val="564B48"/>
                </a:solidFill>
                <a:latin typeface="Arial" panose="020B0604020202020204" pitchFamily="34" charset="0"/>
                <a:ea typeface="Arial" panose="020B0604020202020204" pitchFamily="34" charset="0"/>
                <a:cs typeface="Arial" panose="020B0604020202020204" pitchFamily="34" charset="0"/>
              </a:rPr>
              <a:t> Freedom of employment</a:t>
            </a:r>
            <a:endParaRPr lang="aa-ET" sz="1400" dirty="0">
              <a:latin typeface="Arial" panose="020B0604020202020204" pitchFamily="34" charset="0"/>
              <a:ea typeface="Arial" panose="020B0604020202020204" pitchFamily="34" charset="0"/>
              <a:cs typeface="Arial" panose="020B0604020202020204" pitchFamily="34" charset="0"/>
            </a:endParaRPr>
          </a:p>
          <a:p>
            <a:pPr algn="just">
              <a:spcAft>
                <a:spcPts val="600"/>
              </a:spcAft>
              <a:buFont typeface="Wingdings" pitchFamily="2" charset="2"/>
              <a:buChar char="Ø"/>
            </a:pPr>
            <a:r>
              <a:rPr lang="uk-UA" sz="1400" b="1" dirty="0">
                <a:solidFill>
                  <a:srgbClr val="564B48"/>
                </a:solidFill>
                <a:latin typeface="Arial" panose="020B0604020202020204" pitchFamily="34" charset="0"/>
                <a:ea typeface="Arial" panose="020B0604020202020204" pitchFamily="34" charset="0"/>
                <a:cs typeface="Arial" panose="020B0604020202020204" pitchFamily="34" charset="0"/>
              </a:rPr>
              <a:t> </a:t>
            </a:r>
            <a:r>
              <a:rPr lang="en-US" sz="1400" b="1" dirty="0">
                <a:solidFill>
                  <a:srgbClr val="564B48"/>
                </a:solidFill>
                <a:latin typeface="Arial" panose="020B0604020202020204" pitchFamily="34" charset="0"/>
                <a:ea typeface="Arial" panose="020B0604020202020204" pitchFamily="34" charset="0"/>
                <a:cs typeface="Arial" panose="020B0604020202020204" pitchFamily="34" charset="0"/>
              </a:rPr>
              <a:t>Freedom to terminate employment</a:t>
            </a:r>
            <a:endParaRPr lang="aa-ET" sz="1400" dirty="0">
              <a:latin typeface="Arial" panose="020B0604020202020204" pitchFamily="34" charset="0"/>
              <a:ea typeface="Arial" panose="020B0604020202020204" pitchFamily="34" charset="0"/>
              <a:cs typeface="Arial" panose="020B0604020202020204" pitchFamily="34" charset="0"/>
            </a:endParaRPr>
          </a:p>
          <a:p>
            <a:pPr algn="just">
              <a:spcAft>
                <a:spcPts val="600"/>
              </a:spcAft>
              <a:buFont typeface="Wingdings" pitchFamily="2" charset="2"/>
              <a:buChar char="Ø"/>
            </a:pPr>
            <a:r>
              <a:rPr lang="uk-UA" sz="1400" b="1" dirty="0">
                <a:solidFill>
                  <a:srgbClr val="564B48"/>
                </a:solidFill>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564B48"/>
                </a:solidFill>
                <a:latin typeface="Arial" panose="020B0604020202020204" pitchFamily="34" charset="0"/>
                <a:ea typeface="Calibri" panose="020F0502020204030204" pitchFamily="34" charset="0"/>
                <a:cs typeface="Arial" panose="020B0604020202020204" pitchFamily="34" charset="0"/>
              </a:rPr>
              <a:t>Prevention of a threat of violence, harassment and intimidation</a:t>
            </a:r>
            <a:endParaRPr lang="aa-ET" sz="1400" dirty="0">
              <a:latin typeface="Arial" panose="020B0604020202020204" pitchFamily="34" charset="0"/>
              <a:ea typeface="Calibri" panose="020F0502020204030204" pitchFamily="34" charset="0"/>
              <a:cs typeface="Arial" panose="020B0604020202020204" pitchFamily="34" charset="0"/>
            </a:endParaRPr>
          </a:p>
          <a:p>
            <a:pPr algn="just">
              <a:spcAft>
                <a:spcPts val="600"/>
              </a:spcAft>
              <a:buFont typeface="Wingdings" pitchFamily="2" charset="2"/>
              <a:buChar char="Ø"/>
            </a:pPr>
            <a:r>
              <a:rPr lang="uk-UA" sz="1400" b="1" dirty="0">
                <a:solidFill>
                  <a:srgbClr val="564B48"/>
                </a:solidFill>
                <a:latin typeface="Arial" panose="020B0604020202020204" pitchFamily="34" charset="0"/>
                <a:ea typeface="Arial" panose="020B0604020202020204" pitchFamily="34" charset="0"/>
                <a:cs typeface="Arial" panose="020B0604020202020204" pitchFamily="34" charset="0"/>
              </a:rPr>
              <a:t> </a:t>
            </a:r>
            <a:r>
              <a:rPr lang="en-US" sz="1400" b="1" dirty="0">
                <a:solidFill>
                  <a:srgbClr val="564B48"/>
                </a:solidFill>
                <a:latin typeface="Arial" panose="020B0604020202020204" pitchFamily="34" charset="0"/>
                <a:ea typeface="Arial" panose="020B0604020202020204" pitchFamily="34" charset="0"/>
                <a:cs typeface="Arial" panose="020B0604020202020204" pitchFamily="34" charset="0"/>
              </a:rPr>
              <a:t>Prohibition of coercion in wage payment</a:t>
            </a:r>
            <a:endParaRPr lang="aa-ET" sz="1400" b="1" dirty="0">
              <a:latin typeface="Arial" panose="020B0604020202020204" pitchFamily="34" charset="0"/>
              <a:ea typeface="Arial" panose="020B0604020202020204" pitchFamily="34" charset="0"/>
              <a:cs typeface="Arial" panose="020B0604020202020204" pitchFamily="34" charset="0"/>
            </a:endParaRPr>
          </a:p>
          <a:p>
            <a:pPr algn="just">
              <a:spcAft>
                <a:spcPts val="600"/>
              </a:spcAft>
              <a:buFont typeface="Wingdings" pitchFamily="2" charset="2"/>
              <a:buChar char="Ø"/>
            </a:pPr>
            <a:r>
              <a:rPr lang="uk-UA" sz="1400" b="1" dirty="0">
                <a:solidFill>
                  <a:srgbClr val="564B48"/>
                </a:solidFill>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564B48"/>
                </a:solidFill>
                <a:latin typeface="Arial" panose="020B0604020202020204" pitchFamily="34" charset="0"/>
                <a:ea typeface="Calibri" panose="020F0502020204030204" pitchFamily="34" charset="0"/>
                <a:cs typeface="Arial" panose="020B0604020202020204" pitchFamily="34" charset="0"/>
              </a:rPr>
              <a:t>Prohibition of disciplinary measures against a worker as a ground for continued employment</a:t>
            </a:r>
            <a:endParaRPr lang="aa-ET" sz="1400" dirty="0">
              <a:latin typeface="Arial" panose="020B0604020202020204" pitchFamily="34" charset="0"/>
              <a:ea typeface="Calibri" panose="020F0502020204030204" pitchFamily="34" charset="0"/>
              <a:cs typeface="Arial" panose="020B0604020202020204" pitchFamily="34" charset="0"/>
            </a:endParaRPr>
          </a:p>
          <a:p>
            <a:pPr algn="just">
              <a:spcAft>
                <a:spcPts val="600"/>
              </a:spcAft>
              <a:buFont typeface="Wingdings" pitchFamily="2" charset="2"/>
              <a:buChar char="Ø"/>
            </a:pPr>
            <a:r>
              <a:rPr lang="uk-UA" sz="1400" b="1" dirty="0">
                <a:solidFill>
                  <a:srgbClr val="564B48"/>
                </a:solidFill>
                <a:latin typeface="Arial" panose="020B0604020202020204" pitchFamily="34" charset="0"/>
                <a:ea typeface="Arial" panose="020B0604020202020204" pitchFamily="34" charset="0"/>
                <a:cs typeface="Arial" panose="020B0604020202020204" pitchFamily="34" charset="0"/>
              </a:rPr>
              <a:t> </a:t>
            </a:r>
            <a:r>
              <a:rPr lang="en-US" sz="1400" b="1" dirty="0">
                <a:solidFill>
                  <a:srgbClr val="564B48"/>
                </a:solidFill>
                <a:latin typeface="Arial" panose="020B0604020202020204" pitchFamily="34" charset="0"/>
                <a:ea typeface="Arial" panose="020B0604020202020204" pitchFamily="34" charset="0"/>
                <a:cs typeface="Arial" panose="020B0604020202020204" pitchFamily="34" charset="0"/>
              </a:rPr>
              <a:t>Prevention of overtime work as a means of coercion to work</a:t>
            </a:r>
            <a:endParaRPr lang="uk-UA" sz="1400" b="1" dirty="0">
              <a:solidFill>
                <a:srgbClr val="564B48"/>
              </a:solidFill>
              <a:latin typeface="Arial" panose="020B0604020202020204" pitchFamily="34" charset="0"/>
              <a:ea typeface="Arial" panose="020B0604020202020204" pitchFamily="34" charset="0"/>
              <a:cs typeface="Arial" panose="020B0604020202020204" pitchFamily="34" charset="0"/>
            </a:endParaRPr>
          </a:p>
          <a:p>
            <a:pPr algn="just">
              <a:spcAft>
                <a:spcPts val="600"/>
              </a:spcAft>
              <a:buFont typeface="Wingdings" pitchFamily="2" charset="2"/>
              <a:buChar char="Ø"/>
            </a:pPr>
            <a:r>
              <a:rPr lang="en-US" sz="1400" b="1" dirty="0">
                <a:solidFill>
                  <a:srgbClr val="564B48"/>
                </a:solidFill>
                <a:latin typeface="Arial" panose="020B0604020202020204" pitchFamily="34" charset="0"/>
                <a:ea typeface="Arial" panose="020B0604020202020204" pitchFamily="34" charset="0"/>
                <a:cs typeface="Arial" panose="020B0604020202020204" pitchFamily="34" charset="0"/>
              </a:rPr>
              <a:t> Prevention of child labour</a:t>
            </a:r>
            <a:endParaRPr lang="aa-ET" sz="1400" b="1" dirty="0">
              <a:latin typeface="Arial" panose="020B0604020202020204" pitchFamily="34" charset="0"/>
              <a:ea typeface="Arial" panose="020B0604020202020204" pitchFamily="34" charset="0"/>
              <a:cs typeface="Arial" panose="020B0604020202020204" pitchFamily="34" charset="0"/>
            </a:endParaRPr>
          </a:p>
          <a:p>
            <a:pPr algn="just">
              <a:spcAft>
                <a:spcPts val="600"/>
              </a:spcAft>
              <a:buFont typeface="Wingdings" pitchFamily="2" charset="2"/>
              <a:buChar char="Ø"/>
            </a:pPr>
            <a:r>
              <a:rPr lang="uk-UA" sz="1400" b="1" dirty="0">
                <a:solidFill>
                  <a:srgbClr val="564B48"/>
                </a:solidFill>
                <a:latin typeface="Arial" panose="020B0604020202020204" pitchFamily="34" charset="0"/>
                <a:ea typeface="Arial" panose="020B0604020202020204" pitchFamily="34" charset="0"/>
                <a:cs typeface="Arial" panose="020B0604020202020204" pitchFamily="34" charset="0"/>
              </a:rPr>
              <a:t> </a:t>
            </a:r>
            <a:r>
              <a:rPr lang="en-US" sz="1400" b="1" dirty="0">
                <a:solidFill>
                  <a:srgbClr val="564B48"/>
                </a:solidFill>
                <a:latin typeface="Arial" panose="020B0604020202020204" pitchFamily="34" charset="0"/>
                <a:ea typeface="Arial" panose="020B0604020202020204" pitchFamily="34" charset="0"/>
                <a:cs typeface="Arial" panose="020B0604020202020204" pitchFamily="34" charset="0"/>
              </a:rPr>
              <a:t>Guaranteed freedom of movement</a:t>
            </a:r>
            <a:endParaRPr lang="aa-ET" sz="1400" dirty="0">
              <a:latin typeface="Arial" panose="020B0604020202020204" pitchFamily="34" charset="0"/>
              <a:ea typeface="Arial" panose="020B0604020202020204" pitchFamily="34" charset="0"/>
              <a:cs typeface="Arial" panose="020B0604020202020204" pitchFamily="34" charset="0"/>
            </a:endParaRPr>
          </a:p>
          <a:p>
            <a:pPr algn="just">
              <a:spcAft>
                <a:spcPts val="600"/>
              </a:spcAft>
              <a:buFont typeface="Wingdings" pitchFamily="2" charset="2"/>
              <a:buChar char="Ø"/>
            </a:pPr>
            <a:r>
              <a:rPr lang="en-US" sz="1400" b="1" dirty="0">
                <a:solidFill>
                  <a:srgbClr val="564B48"/>
                </a:solidFill>
                <a:latin typeface="Arial" panose="020B0604020202020204" pitchFamily="34" charset="0"/>
                <a:ea typeface="Arial" panose="020B0604020202020204" pitchFamily="34" charset="0"/>
                <a:cs typeface="Arial" panose="020B0604020202020204" pitchFamily="34" charset="0"/>
              </a:rPr>
              <a:t> Prevention of the use of skills development and vocational training as a means of coercion to work</a:t>
            </a:r>
            <a:endParaRPr lang="uk-UA" sz="1400" b="1" dirty="0">
              <a:solidFill>
                <a:srgbClr val="564B48"/>
              </a:solidFill>
              <a:latin typeface="Arial" panose="020B0604020202020204" pitchFamily="34" charset="0"/>
              <a:ea typeface="Arial" panose="020B0604020202020204" pitchFamily="34" charset="0"/>
              <a:cs typeface="Arial" panose="020B0604020202020204" pitchFamily="34" charset="0"/>
            </a:endParaRPr>
          </a:p>
          <a:p>
            <a:pPr algn="just">
              <a:spcAft>
                <a:spcPts val="600"/>
              </a:spcAft>
              <a:buFont typeface="Wingdings" pitchFamily="2" charset="2"/>
              <a:buChar char="Ø"/>
            </a:pPr>
            <a:r>
              <a:rPr lang="uk-UA" sz="1400" b="1" dirty="0">
                <a:solidFill>
                  <a:srgbClr val="564B48"/>
                </a:solidFill>
                <a:latin typeface="Arial" panose="020B0604020202020204" pitchFamily="34" charset="0"/>
                <a:ea typeface="Arial" panose="020B0604020202020204" pitchFamily="34" charset="0"/>
                <a:cs typeface="Arial" panose="020B0604020202020204" pitchFamily="34" charset="0"/>
              </a:rPr>
              <a:t> </a:t>
            </a:r>
            <a:r>
              <a:rPr lang="en-US" sz="1400" b="1" dirty="0">
                <a:solidFill>
                  <a:srgbClr val="564B48"/>
                </a:solidFill>
                <a:latin typeface="Arial" panose="020B0604020202020204" pitchFamily="34" charset="0"/>
                <a:ea typeface="Arial" panose="020B0604020202020204" pitchFamily="34" charset="0"/>
                <a:cs typeface="Arial" panose="020B0604020202020204" pitchFamily="34" charset="0"/>
              </a:rPr>
              <a:t>Prevention of prisoners’ work for commercial purposes</a:t>
            </a:r>
            <a:endParaRPr lang="aa-ET" sz="140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0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771550"/>
            <a:ext cx="8497192" cy="2800767"/>
          </a:xfrm>
          <a:prstGeom prst="rect">
            <a:avLst/>
          </a:prstGeom>
        </p:spPr>
        <p:txBody>
          <a:bodyPr wrap="square">
            <a:spAutoFit/>
          </a:bodyPr>
          <a:lstStyle/>
          <a:p>
            <a:pPr algn="ctr">
              <a:defRPr/>
            </a:pPr>
            <a:r>
              <a:rPr lang="en-US" sz="2000" dirty="0">
                <a:solidFill>
                  <a:srgbClr val="006699"/>
                </a:solidFill>
              </a:rPr>
              <a:t>Using the guidelines</a:t>
            </a:r>
            <a:endParaRPr lang="uk-UA" sz="2000" dirty="0">
              <a:solidFill>
                <a:srgbClr val="006699"/>
              </a:solidFill>
            </a:endParaRPr>
          </a:p>
          <a:p>
            <a:pPr algn="ctr">
              <a:defRPr/>
            </a:pPr>
            <a:endParaRPr lang="ru-RU" sz="1300" dirty="0"/>
          </a:p>
          <a:p>
            <a:pPr algn="just">
              <a:spcAft>
                <a:spcPts val="1800"/>
              </a:spcAft>
              <a:buFont typeface="Wingdings" pitchFamily="2" charset="2"/>
              <a:buChar char="Ø"/>
            </a:pPr>
            <a:r>
              <a:rPr lang="en-US" sz="1400" b="1" dirty="0">
                <a:solidFill>
                  <a:srgbClr val="564B48"/>
                </a:solidFill>
                <a:latin typeface="Arial" panose="020B0604020202020204" pitchFamily="34" charset="0"/>
                <a:ea typeface="Arial" panose="020B0604020202020204" pitchFamily="34" charset="0"/>
                <a:cs typeface="Arial" panose="020B0604020202020204" pitchFamily="34" charset="0"/>
              </a:rPr>
              <a:t>The project is implemented with support from the International Labour Organization’s Project funded by the European Union “Towards safe, healthy and declared work in Ukraine”</a:t>
            </a:r>
          </a:p>
          <a:p>
            <a:pPr algn="just">
              <a:spcAft>
                <a:spcPts val="1800"/>
              </a:spcAft>
              <a:buFont typeface="Wingdings" pitchFamily="2" charset="2"/>
              <a:buChar char="Ø"/>
            </a:pPr>
            <a:r>
              <a:rPr lang="en-US" sz="1400" b="1" dirty="0">
                <a:solidFill>
                  <a:srgbClr val="564B48"/>
                </a:solidFill>
                <a:latin typeface="Arial" panose="020B0604020202020204" pitchFamily="34" charset="0"/>
                <a:ea typeface="Arial" panose="020B0604020202020204" pitchFamily="34" charset="0"/>
                <a:cs typeface="Arial" panose="020B0604020202020204" pitchFamily="34" charset="0"/>
              </a:rPr>
              <a:t> </a:t>
            </a:r>
            <a:r>
              <a:rPr lang="en-US" sz="1400" b="1" dirty="0">
                <a:latin typeface="Arial" panose="020B0604020202020204" pitchFamily="34" charset="0"/>
                <a:ea typeface="Arial" panose="020B0604020202020204" pitchFamily="34" charset="0"/>
                <a:cs typeface="Arial" panose="020B0604020202020204" pitchFamily="34" charset="0"/>
              </a:rPr>
              <a:t>The goal of the project</a:t>
            </a:r>
            <a:r>
              <a:rPr lang="uk-UA" sz="1400" b="1" dirty="0">
                <a:latin typeface="Arial" panose="020B0604020202020204" pitchFamily="34" charset="0"/>
                <a:ea typeface="Arial" panose="020B0604020202020204" pitchFamily="34" charset="0"/>
                <a:cs typeface="Arial" panose="020B0604020202020204" pitchFamily="34" charset="0"/>
              </a:rPr>
              <a:t> </a:t>
            </a:r>
            <a:r>
              <a:rPr lang="en-US" sz="1400" dirty="0"/>
              <a:t>is to promote responsible business without forced labour in Ukraine, based on the documents and guidance developed by the ILO</a:t>
            </a:r>
            <a:endParaRPr lang="uk-UA" sz="1400" dirty="0">
              <a:latin typeface="Arial" panose="020B0604020202020204" pitchFamily="34" charset="0"/>
              <a:ea typeface="Arial" panose="020B0604020202020204" pitchFamily="34" charset="0"/>
              <a:cs typeface="Arial" panose="020B0604020202020204" pitchFamily="34" charset="0"/>
            </a:endParaRPr>
          </a:p>
          <a:p>
            <a:pPr algn="just">
              <a:spcAft>
                <a:spcPts val="1800"/>
              </a:spcAft>
              <a:buFont typeface="Wingdings" pitchFamily="2" charset="2"/>
              <a:buChar char="Ø"/>
            </a:pPr>
            <a:r>
              <a:rPr lang="en-US" sz="1400" b="1" dirty="0">
                <a:latin typeface="Arial" panose="020B0604020202020204" pitchFamily="34" charset="0"/>
                <a:ea typeface="Arial" panose="020B0604020202020204" pitchFamily="34" charset="0"/>
                <a:cs typeface="Arial" panose="020B0604020202020204" pitchFamily="34" charset="0"/>
              </a:rPr>
              <a:t> The goal of the</a:t>
            </a:r>
            <a:r>
              <a:rPr lang="uk-UA" sz="1400" dirty="0">
                <a:latin typeface="Arial" panose="020B0604020202020204" pitchFamily="34" charset="0"/>
                <a:ea typeface="Arial" panose="020B0604020202020204" pitchFamily="34" charset="0"/>
                <a:cs typeface="Arial" panose="020B0604020202020204" pitchFamily="34" charset="0"/>
              </a:rPr>
              <a:t> </a:t>
            </a:r>
            <a:r>
              <a:rPr lang="en-US" sz="1400" b="1" dirty="0">
                <a:latin typeface="Arial" panose="020B0604020202020204" pitchFamily="34" charset="0"/>
                <a:ea typeface="Arial" panose="020B0604020202020204" pitchFamily="34" charset="0"/>
                <a:cs typeface="Arial" panose="020B0604020202020204" pitchFamily="34" charset="0"/>
              </a:rPr>
              <a:t>initiative</a:t>
            </a:r>
            <a:r>
              <a:rPr lang="uk-UA" sz="1400" b="1" dirty="0">
                <a:latin typeface="Arial" panose="020B0604020202020204" pitchFamily="34" charset="0"/>
                <a:ea typeface="Arial" panose="020B0604020202020204" pitchFamily="34" charset="0"/>
                <a:cs typeface="Arial" panose="020B0604020202020204" pitchFamily="34" charset="0"/>
              </a:rPr>
              <a:t> </a:t>
            </a:r>
            <a:r>
              <a:rPr lang="en-US" sz="1400" dirty="0">
                <a:latin typeface="Arial" panose="020B0604020202020204" pitchFamily="34" charset="0"/>
                <a:ea typeface="Arial" panose="020B0604020202020204" pitchFamily="34" charset="0"/>
                <a:cs typeface="Arial" panose="020B0604020202020204" pitchFamily="34" charset="0"/>
              </a:rPr>
              <a:t>is to create the Code of Responsible Business Conduct in Prevention of Forced Labour and Human Trafficking as part of the General Rules of Responsible Business Conduct</a:t>
            </a:r>
            <a:endParaRPr lang="aa-ET" sz="1400" dirty="0">
              <a:latin typeface="Arial" panose="020B0604020202020204" pitchFamily="34" charset="0"/>
              <a:ea typeface="Arial" panose="020B0604020202020204" pitchFamily="34" charset="0"/>
              <a:cs typeface="Arial" panose="020B0604020202020204" pitchFamily="34" charset="0"/>
            </a:endParaRPr>
          </a:p>
          <a:p>
            <a:pPr algn="just">
              <a:spcAft>
                <a:spcPts val="600"/>
              </a:spcAft>
              <a:buFont typeface="Wingdings" pitchFamily="2" charset="2"/>
              <a:buChar char="Ø"/>
            </a:pPr>
            <a:endParaRPr lang="aa-ET" sz="140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3915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771550"/>
            <a:ext cx="8497192" cy="3400931"/>
          </a:xfrm>
          <a:prstGeom prst="rect">
            <a:avLst/>
          </a:prstGeom>
        </p:spPr>
        <p:txBody>
          <a:bodyPr wrap="square">
            <a:spAutoFit/>
          </a:bodyPr>
          <a:lstStyle/>
          <a:p>
            <a:pPr algn="ctr">
              <a:defRPr/>
            </a:pPr>
            <a:endParaRPr lang="ru-RU" sz="2800" b="1" dirty="0">
              <a:solidFill>
                <a:schemeClr val="bg2"/>
              </a:solidFill>
            </a:endParaRPr>
          </a:p>
          <a:p>
            <a:pPr algn="ctr">
              <a:defRPr/>
            </a:pPr>
            <a:r>
              <a:rPr lang="en-US" sz="2800" b="1" dirty="0">
                <a:solidFill>
                  <a:schemeClr val="bg2"/>
                </a:solidFill>
              </a:rPr>
              <a:t>Freedom of employment</a:t>
            </a:r>
            <a:endParaRPr lang="ru-RU" sz="2800" b="1" dirty="0">
              <a:solidFill>
                <a:schemeClr val="bg2"/>
              </a:solidFill>
            </a:endParaRPr>
          </a:p>
          <a:p>
            <a:pPr lvl="1" algn="just">
              <a:spcAft>
                <a:spcPts val="600"/>
              </a:spcAft>
              <a:buClr>
                <a:srgbClr val="83736E"/>
              </a:buClr>
              <a:buSzPts val="1000"/>
              <a:tabLst>
                <a:tab pos="1117600" algn="l"/>
              </a:tabLst>
            </a:pPr>
            <a:endParaRPr lang="ru-RU" sz="3200" b="1" dirty="0">
              <a:solidFill>
                <a:srgbClr val="006699"/>
              </a:solidFill>
            </a:endParaRPr>
          </a:p>
          <a:p>
            <a:pPr lvl="1">
              <a:lnSpc>
                <a:spcPct val="200000"/>
              </a:lnSpc>
              <a:spcAft>
                <a:spcPts val="600"/>
              </a:spcAft>
              <a:buClr>
                <a:srgbClr val="83736E"/>
              </a:buClr>
              <a:buSzPts val="1000"/>
              <a:tabLst>
                <a:tab pos="1117600" algn="l"/>
              </a:tabLst>
            </a:pPr>
            <a:r>
              <a:rPr lang="en-US" dirty="0">
                <a:solidFill>
                  <a:srgbClr val="2D2D2C"/>
                </a:solidFill>
                <a:latin typeface="Arial" panose="020B0604020202020204" pitchFamily="34" charset="0"/>
                <a:ea typeface="Arial" panose="020B0604020202020204" pitchFamily="34" charset="0"/>
                <a:cs typeface="Arial" panose="020B0604020202020204" pitchFamily="34" charset="0"/>
              </a:rPr>
              <a:t>All workers shall have the right to enter into and leave employment voluntarily and freely, without the threat of a penalty</a:t>
            </a:r>
            <a:endParaRPr lang="uk-UA" dirty="0">
              <a:latin typeface="Arial" panose="020B0604020202020204" pitchFamily="34" charset="0"/>
              <a:ea typeface="Arial" panose="020B0604020202020204" pitchFamily="34" charset="0"/>
              <a:cs typeface="Times New Roman" panose="02020603050405020304" pitchFamily="18" charset="0"/>
            </a:endParaRPr>
          </a:p>
          <a:p>
            <a:pPr algn="ctr">
              <a:defRPr/>
            </a:pPr>
            <a:endParaRPr lang="uk-UA" sz="3200" b="1" dirty="0">
              <a:solidFill>
                <a:srgbClr val="006699"/>
              </a:solidFill>
            </a:endParaRPr>
          </a:p>
          <a:p>
            <a:pPr algn="ctr">
              <a:defRPr/>
            </a:pPr>
            <a:endParaRPr lang="ru-RU" sz="1300" dirty="0"/>
          </a:p>
        </p:txBody>
      </p:sp>
    </p:spTree>
    <p:extLst>
      <p:ext uri="{BB962C8B-B14F-4D97-AF65-F5344CB8AC3E}">
        <p14:creationId xmlns:p14="http://schemas.microsoft.com/office/powerpoint/2010/main" val="1818581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2b5e03d6ff2dac033996b556dbe18189b89c2ec"/>
</p:tagLst>
</file>

<file path=ppt/theme/theme1.xml><?xml version="1.0" encoding="utf-8"?>
<a:theme xmlns:a="http://schemas.openxmlformats.org/drawingml/2006/main" name="1_Office Theme">
  <a:themeElements>
    <a:clrScheme name="1_Office Theme 1">
      <a:dk1>
        <a:srgbClr val="000000"/>
      </a:dk1>
      <a:lt1>
        <a:srgbClr val="FFFFFF"/>
      </a:lt1>
      <a:dk2>
        <a:srgbClr val="455560"/>
      </a:dk2>
      <a:lt2>
        <a:srgbClr val="0092BB"/>
      </a:lt2>
      <a:accent1>
        <a:srgbClr val="750D68"/>
      </a:accent1>
      <a:accent2>
        <a:srgbClr val="CBD300"/>
      </a:accent2>
      <a:accent3>
        <a:srgbClr val="FFFFFF"/>
      </a:accent3>
      <a:accent4>
        <a:srgbClr val="000000"/>
      </a:accent4>
      <a:accent5>
        <a:srgbClr val="BDAAB9"/>
      </a:accent5>
      <a:accent6>
        <a:srgbClr val="B8BF00"/>
      </a:accent6>
      <a:hlink>
        <a:srgbClr val="583119"/>
      </a:hlink>
      <a:folHlink>
        <a:srgbClr val="750D68"/>
      </a:folHlink>
    </a:clrScheme>
    <a:fontScheme name="1_Office Theme">
      <a:majorFont>
        <a:latin typeface="Montreal-DemiBol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455560"/>
        </a:dk2>
        <a:lt2>
          <a:srgbClr val="0092BB"/>
        </a:lt2>
        <a:accent1>
          <a:srgbClr val="750D68"/>
        </a:accent1>
        <a:accent2>
          <a:srgbClr val="CBD300"/>
        </a:accent2>
        <a:accent3>
          <a:srgbClr val="FFFFFF"/>
        </a:accent3>
        <a:accent4>
          <a:srgbClr val="000000"/>
        </a:accent4>
        <a:accent5>
          <a:srgbClr val="BDAAB9"/>
        </a:accent5>
        <a:accent6>
          <a:srgbClr val="B8BF00"/>
        </a:accent6>
        <a:hlink>
          <a:srgbClr val="583119"/>
        </a:hlink>
        <a:folHlink>
          <a:srgbClr val="750D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4110</TotalTime>
  <Words>1158</Words>
  <Application>Microsoft Office PowerPoint</Application>
  <PresentationFormat>On-screen Show (16:9)</PresentationFormat>
  <Paragraphs>114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Montreal-DemiBold</vt:lpstr>
      <vt:lpstr>Arial</vt:lpstr>
      <vt:lpstr>Calibri</vt:lpstr>
      <vt:lpstr>Times New Roman</vt:lpstr>
      <vt:lpstr>Wingdings</vt:lpstr>
      <vt:lpstr>1_Office Theme</vt:lpstr>
      <vt:lpstr>Ukraine without forced labour  Guiding principles for employers on prevention of forced labour     Kyiv, 13 December 2022 р.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Article 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Leclezio</dc:creator>
  <cp:lastModifiedBy>Sofia Lytvyn</cp:lastModifiedBy>
  <cp:revision>237</cp:revision>
  <cp:lastPrinted>2019-02-26T14:21:00Z</cp:lastPrinted>
  <dcterms:created xsi:type="dcterms:W3CDTF">2012-09-13T11:45:23Z</dcterms:created>
  <dcterms:modified xsi:type="dcterms:W3CDTF">2023-01-30T16:00:19Z</dcterms:modified>
</cp:coreProperties>
</file>