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66" r:id="rId4"/>
    <p:sldId id="267" r:id="rId5"/>
    <p:sldId id="274" r:id="rId6"/>
    <p:sldId id="275" r:id="rId7"/>
    <p:sldId id="270" r:id="rId8"/>
    <p:sldId id="269" r:id="rId9"/>
    <p:sldId id="273" r:id="rId10"/>
    <p:sldId id="277" r:id="rId11"/>
    <p:sldId id="271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60" autoAdjust="0"/>
  </p:normalViewPr>
  <p:slideViewPr>
    <p:cSldViewPr>
      <p:cViewPr>
        <p:scale>
          <a:sx n="70" d="100"/>
          <a:sy n="70" d="100"/>
        </p:scale>
        <p:origin x="-13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3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15B0A5-65CC-416D-8706-F4672AFAAD5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BC796D-B3B6-488A-858B-69006A19911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Информационный ресурс (площадка)</a:t>
          </a:r>
          <a:endParaRPr lang="ru-RU" sz="1800" dirty="0">
            <a:solidFill>
              <a:schemeClr val="tx1"/>
            </a:solidFill>
          </a:endParaRPr>
        </a:p>
      </dgm:t>
    </dgm:pt>
    <dgm:pt modelId="{B30E33D8-7C09-4451-9A64-690ED6CE7B7C}" type="parTrans" cxnId="{A177F003-D269-474B-A3C9-6C1D64A941EB}">
      <dgm:prSet/>
      <dgm:spPr/>
      <dgm:t>
        <a:bodyPr/>
        <a:lstStyle/>
        <a:p>
          <a:endParaRPr lang="ru-RU"/>
        </a:p>
      </dgm:t>
    </dgm:pt>
    <dgm:pt modelId="{88A1AEFC-2A8C-4C69-B897-1410E72DDC8D}" type="sibTrans" cxnId="{A177F003-D269-474B-A3C9-6C1D64A941EB}">
      <dgm:prSet/>
      <dgm:spPr/>
      <dgm:t>
        <a:bodyPr/>
        <a:lstStyle/>
        <a:p>
          <a:endParaRPr lang="ru-RU"/>
        </a:p>
      </dgm:t>
    </dgm:pt>
    <dgm:pt modelId="{EBCA5EF0-6249-4A2D-9DFE-92D38DDCB473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ЕС:</a:t>
          </a:r>
        </a:p>
        <a:p>
          <a:r>
            <a:rPr lang="ru-RU" sz="1600" dirty="0" smtClean="0">
              <a:solidFill>
                <a:schemeClr val="tx1"/>
              </a:solidFill>
            </a:rPr>
            <a:t>Болгария, Венгрия, Латвия, Литва,  Польша,</a:t>
          </a:r>
        </a:p>
        <a:p>
          <a:r>
            <a:rPr lang="ru-RU" sz="1600" dirty="0" smtClean="0">
              <a:solidFill>
                <a:schemeClr val="tx1"/>
              </a:solidFill>
            </a:rPr>
            <a:t>Румыния, Эстония</a:t>
          </a:r>
          <a:endParaRPr lang="ru-RU" sz="1600" dirty="0"/>
        </a:p>
      </dgm:t>
    </dgm:pt>
    <dgm:pt modelId="{DB6B7242-A4C2-4A50-AAAB-8A324C1619DD}" type="parTrans" cxnId="{DF6B3404-758C-4483-86D8-7C1261561DA0}">
      <dgm:prSet/>
      <dgm:spPr/>
      <dgm:t>
        <a:bodyPr/>
        <a:lstStyle/>
        <a:p>
          <a:endParaRPr lang="ru-RU"/>
        </a:p>
      </dgm:t>
    </dgm:pt>
    <dgm:pt modelId="{499E5BC2-4EC4-474C-8FCD-80079ECC2401}" type="sibTrans" cxnId="{DF6B3404-758C-4483-86D8-7C1261561DA0}">
      <dgm:prSet/>
      <dgm:spPr/>
      <dgm:t>
        <a:bodyPr/>
        <a:lstStyle/>
        <a:p>
          <a:endParaRPr lang="ru-RU"/>
        </a:p>
      </dgm:t>
    </dgm:pt>
    <dgm:pt modelId="{E1D6C280-1637-47F8-9017-70F3729A0C7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Украина</a:t>
          </a:r>
        </a:p>
        <a:p>
          <a:r>
            <a:rPr lang="ru-RU" sz="2000" dirty="0" smtClean="0">
              <a:solidFill>
                <a:schemeClr val="tx1"/>
              </a:solidFill>
            </a:rPr>
            <a:t>Грузия</a:t>
          </a:r>
          <a:endParaRPr lang="ru-RU" sz="2000" dirty="0">
            <a:solidFill>
              <a:schemeClr val="tx1"/>
            </a:solidFill>
          </a:endParaRPr>
        </a:p>
      </dgm:t>
    </dgm:pt>
    <dgm:pt modelId="{69F21370-5F3A-4A11-BA8A-89C13EB6D1B0}" type="parTrans" cxnId="{19CE5E7B-FBDB-462B-B281-1DC9E88017A1}">
      <dgm:prSet/>
      <dgm:spPr/>
      <dgm:t>
        <a:bodyPr/>
        <a:lstStyle/>
        <a:p>
          <a:endParaRPr lang="ru-RU"/>
        </a:p>
      </dgm:t>
    </dgm:pt>
    <dgm:pt modelId="{DD281897-2C9D-41A7-AC16-8E17250B3EF5}" type="sibTrans" cxnId="{19CE5E7B-FBDB-462B-B281-1DC9E88017A1}">
      <dgm:prSet/>
      <dgm:spPr/>
      <dgm:t>
        <a:bodyPr/>
        <a:lstStyle/>
        <a:p>
          <a:endParaRPr lang="ru-RU"/>
        </a:p>
      </dgm:t>
    </dgm:pt>
    <dgm:pt modelId="{EB9184BE-C5A0-42D5-909C-ECB10CCA18E2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СНГ:</a:t>
          </a:r>
        </a:p>
        <a:p>
          <a:r>
            <a:rPr lang="ru-RU" dirty="0" smtClean="0">
              <a:solidFill>
                <a:schemeClr val="tx1"/>
              </a:solidFill>
            </a:rPr>
            <a:t>Азербайджан, Армения, Белоруссия, Казахстан, Киргизия, РФ</a:t>
          </a:r>
          <a:endParaRPr lang="ru-RU" dirty="0"/>
        </a:p>
      </dgm:t>
    </dgm:pt>
    <dgm:pt modelId="{3FFF4A35-F553-4A29-880C-B587D4B24C9B}" type="parTrans" cxnId="{3C834B74-5EEE-4201-A2B7-C0F27A9A8CF9}">
      <dgm:prSet/>
      <dgm:spPr/>
      <dgm:t>
        <a:bodyPr/>
        <a:lstStyle/>
        <a:p>
          <a:endParaRPr lang="ru-RU"/>
        </a:p>
      </dgm:t>
    </dgm:pt>
    <dgm:pt modelId="{5522FE28-E9B5-4C04-B509-FD5FFC93513E}" type="sibTrans" cxnId="{3C834B74-5EEE-4201-A2B7-C0F27A9A8CF9}">
      <dgm:prSet/>
      <dgm:spPr/>
      <dgm:t>
        <a:bodyPr/>
        <a:lstStyle/>
        <a:p>
          <a:endParaRPr lang="ru-RU"/>
        </a:p>
      </dgm:t>
    </dgm:pt>
    <dgm:pt modelId="{681A2486-18E8-419F-91AB-7098CAD5E884}" type="pres">
      <dgm:prSet presAssocID="{AA15B0A5-65CC-416D-8706-F4672AFAAD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C85B92-5A42-443D-AA76-D4866FA06DAC}" type="pres">
      <dgm:prSet presAssocID="{3ABC796D-B3B6-488A-858B-69006A199119}" presName="centerShape" presStyleLbl="node0" presStyleIdx="0" presStyleCnt="1"/>
      <dgm:spPr/>
      <dgm:t>
        <a:bodyPr/>
        <a:lstStyle/>
        <a:p>
          <a:endParaRPr lang="ru-RU"/>
        </a:p>
      </dgm:t>
    </dgm:pt>
    <dgm:pt modelId="{F12CB202-5CD8-45E1-A867-28AFE5B06825}" type="pres">
      <dgm:prSet presAssocID="{DB6B7242-A4C2-4A50-AAAB-8A324C1619DD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5BA24F8D-26E9-42D8-B1DC-8E221C66CBF4}" type="pres">
      <dgm:prSet presAssocID="{EBCA5EF0-6249-4A2D-9DFE-92D38DDCB473}" presName="node" presStyleLbl="node1" presStyleIdx="0" presStyleCnt="3" custRadScaleRad="140929" custRadScaleInc="14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18F549-EB59-4797-9057-3A0EE62512B2}" type="pres">
      <dgm:prSet presAssocID="{69F21370-5F3A-4A11-BA8A-89C13EB6D1B0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A24385C7-47A4-461B-9DCB-A2F3DD55ACFC}" type="pres">
      <dgm:prSet presAssocID="{E1D6C280-1637-47F8-9017-70F3729A0C7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AB898-95B6-469D-B80E-CC1D795AC944}" type="pres">
      <dgm:prSet presAssocID="{3FFF4A35-F553-4A29-880C-B587D4B24C9B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5CAADA62-FE1F-4D40-AB45-23ACF1270A14}" type="pres">
      <dgm:prSet presAssocID="{EB9184BE-C5A0-42D5-909C-ECB10CCA18E2}" presName="node" presStyleLbl="node1" presStyleIdx="2" presStyleCnt="3" custRadScaleRad="141566" custRadScaleInc="-16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77F003-D269-474B-A3C9-6C1D64A941EB}" srcId="{AA15B0A5-65CC-416D-8706-F4672AFAAD56}" destId="{3ABC796D-B3B6-488A-858B-69006A199119}" srcOrd="0" destOrd="0" parTransId="{B30E33D8-7C09-4451-9A64-690ED6CE7B7C}" sibTransId="{88A1AEFC-2A8C-4C69-B897-1410E72DDC8D}"/>
    <dgm:cxn modelId="{1ABC7C42-0015-49A2-9E11-26139C0ADB28}" type="presOf" srcId="{3FFF4A35-F553-4A29-880C-B587D4B24C9B}" destId="{F2DAB898-95B6-469D-B80E-CC1D795AC944}" srcOrd="0" destOrd="0" presId="urn:microsoft.com/office/officeart/2005/8/layout/radial4"/>
    <dgm:cxn modelId="{E240F1F0-CFA1-4738-9A12-0B2FBD9C3484}" type="presOf" srcId="{AA15B0A5-65CC-416D-8706-F4672AFAAD56}" destId="{681A2486-18E8-419F-91AB-7098CAD5E884}" srcOrd="0" destOrd="0" presId="urn:microsoft.com/office/officeart/2005/8/layout/radial4"/>
    <dgm:cxn modelId="{8C301F19-0C21-4383-B9ED-B9BCEB154C14}" type="presOf" srcId="{E1D6C280-1637-47F8-9017-70F3729A0C79}" destId="{A24385C7-47A4-461B-9DCB-A2F3DD55ACFC}" srcOrd="0" destOrd="0" presId="urn:microsoft.com/office/officeart/2005/8/layout/radial4"/>
    <dgm:cxn modelId="{40C2F911-E148-4C1D-9627-DE700A6FDC89}" type="presOf" srcId="{DB6B7242-A4C2-4A50-AAAB-8A324C1619DD}" destId="{F12CB202-5CD8-45E1-A867-28AFE5B06825}" srcOrd="0" destOrd="0" presId="urn:microsoft.com/office/officeart/2005/8/layout/radial4"/>
    <dgm:cxn modelId="{19A3E9E3-BF09-4D77-BF4F-09C0380E6B50}" type="presOf" srcId="{EB9184BE-C5A0-42D5-909C-ECB10CCA18E2}" destId="{5CAADA62-FE1F-4D40-AB45-23ACF1270A14}" srcOrd="0" destOrd="0" presId="urn:microsoft.com/office/officeart/2005/8/layout/radial4"/>
    <dgm:cxn modelId="{F01E23AC-85D9-42AA-81A8-FA6392B71BF4}" type="presOf" srcId="{3ABC796D-B3B6-488A-858B-69006A199119}" destId="{EBC85B92-5A42-443D-AA76-D4866FA06DAC}" srcOrd="0" destOrd="0" presId="urn:microsoft.com/office/officeart/2005/8/layout/radial4"/>
    <dgm:cxn modelId="{3C834B74-5EEE-4201-A2B7-C0F27A9A8CF9}" srcId="{3ABC796D-B3B6-488A-858B-69006A199119}" destId="{EB9184BE-C5A0-42D5-909C-ECB10CCA18E2}" srcOrd="2" destOrd="0" parTransId="{3FFF4A35-F553-4A29-880C-B587D4B24C9B}" sibTransId="{5522FE28-E9B5-4C04-B509-FD5FFC93513E}"/>
    <dgm:cxn modelId="{19CE5E7B-FBDB-462B-B281-1DC9E88017A1}" srcId="{3ABC796D-B3B6-488A-858B-69006A199119}" destId="{E1D6C280-1637-47F8-9017-70F3729A0C79}" srcOrd="1" destOrd="0" parTransId="{69F21370-5F3A-4A11-BA8A-89C13EB6D1B0}" sibTransId="{DD281897-2C9D-41A7-AC16-8E17250B3EF5}"/>
    <dgm:cxn modelId="{D79985CF-03C3-419B-A13D-111C66CD54EA}" type="presOf" srcId="{69F21370-5F3A-4A11-BA8A-89C13EB6D1B0}" destId="{6318F549-EB59-4797-9057-3A0EE62512B2}" srcOrd="0" destOrd="0" presId="urn:microsoft.com/office/officeart/2005/8/layout/radial4"/>
    <dgm:cxn modelId="{DF6B3404-758C-4483-86D8-7C1261561DA0}" srcId="{3ABC796D-B3B6-488A-858B-69006A199119}" destId="{EBCA5EF0-6249-4A2D-9DFE-92D38DDCB473}" srcOrd="0" destOrd="0" parTransId="{DB6B7242-A4C2-4A50-AAAB-8A324C1619DD}" sibTransId="{499E5BC2-4EC4-474C-8FCD-80079ECC2401}"/>
    <dgm:cxn modelId="{42671E8D-7D7E-46BB-85C7-305A1E7C24B8}" type="presOf" srcId="{EBCA5EF0-6249-4A2D-9DFE-92D38DDCB473}" destId="{5BA24F8D-26E9-42D8-B1DC-8E221C66CBF4}" srcOrd="0" destOrd="0" presId="urn:microsoft.com/office/officeart/2005/8/layout/radial4"/>
    <dgm:cxn modelId="{C25B8D1A-43AD-4975-9266-99E7C060243D}" type="presParOf" srcId="{681A2486-18E8-419F-91AB-7098CAD5E884}" destId="{EBC85B92-5A42-443D-AA76-D4866FA06DAC}" srcOrd="0" destOrd="0" presId="urn:microsoft.com/office/officeart/2005/8/layout/radial4"/>
    <dgm:cxn modelId="{BA13EB7C-E8E7-4663-A2EE-2BA34C7FD0C1}" type="presParOf" srcId="{681A2486-18E8-419F-91AB-7098CAD5E884}" destId="{F12CB202-5CD8-45E1-A867-28AFE5B06825}" srcOrd="1" destOrd="0" presId="urn:microsoft.com/office/officeart/2005/8/layout/radial4"/>
    <dgm:cxn modelId="{2B5125C7-779C-4461-812B-562378DE2A03}" type="presParOf" srcId="{681A2486-18E8-419F-91AB-7098CAD5E884}" destId="{5BA24F8D-26E9-42D8-B1DC-8E221C66CBF4}" srcOrd="2" destOrd="0" presId="urn:microsoft.com/office/officeart/2005/8/layout/radial4"/>
    <dgm:cxn modelId="{380D6F88-84C1-4CE1-8E55-2260521436CD}" type="presParOf" srcId="{681A2486-18E8-419F-91AB-7098CAD5E884}" destId="{6318F549-EB59-4797-9057-3A0EE62512B2}" srcOrd="3" destOrd="0" presId="urn:microsoft.com/office/officeart/2005/8/layout/radial4"/>
    <dgm:cxn modelId="{0CF3561A-5A7D-463F-8A24-543863EF6AC5}" type="presParOf" srcId="{681A2486-18E8-419F-91AB-7098CAD5E884}" destId="{A24385C7-47A4-461B-9DCB-A2F3DD55ACFC}" srcOrd="4" destOrd="0" presId="urn:microsoft.com/office/officeart/2005/8/layout/radial4"/>
    <dgm:cxn modelId="{B8A42133-1F92-448B-84D1-94BB19707D74}" type="presParOf" srcId="{681A2486-18E8-419F-91AB-7098CAD5E884}" destId="{F2DAB898-95B6-469D-B80E-CC1D795AC944}" srcOrd="5" destOrd="0" presId="urn:microsoft.com/office/officeart/2005/8/layout/radial4"/>
    <dgm:cxn modelId="{F8BF8A18-96BA-4CD8-B681-0B78D7561F31}" type="presParOf" srcId="{681A2486-18E8-419F-91AB-7098CAD5E884}" destId="{5CAADA62-FE1F-4D40-AB45-23ACF1270A1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C85B92-5A42-443D-AA76-D4866FA06DAC}">
      <dsp:nvSpPr>
        <dsp:cNvPr id="0" name=""/>
        <dsp:cNvSpPr/>
      </dsp:nvSpPr>
      <dsp:spPr>
        <a:xfrm>
          <a:off x="3039607" y="2561279"/>
          <a:ext cx="2150384" cy="2150384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Информационный ресурс (площадка)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039607" y="2561279"/>
        <a:ext cx="2150384" cy="2150384"/>
      </dsp:txXfrm>
    </dsp:sp>
    <dsp:sp modelId="{F12CB202-5CD8-45E1-A867-28AFE5B06825}">
      <dsp:nvSpPr>
        <dsp:cNvPr id="0" name=""/>
        <dsp:cNvSpPr/>
      </dsp:nvSpPr>
      <dsp:spPr>
        <a:xfrm rot="13426716">
          <a:off x="867464" y="1529347"/>
          <a:ext cx="2736367" cy="61285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24F8D-26E9-42D8-B1DC-8E221C66CBF4}">
      <dsp:nvSpPr>
        <dsp:cNvPr id="0" name=""/>
        <dsp:cNvSpPr/>
      </dsp:nvSpPr>
      <dsp:spPr>
        <a:xfrm>
          <a:off x="226361" y="72020"/>
          <a:ext cx="2042865" cy="163429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ЕС: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Болгария, Венгрия, Латвия, Литва,  Польша,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Румыния, Эстония</a:t>
          </a:r>
          <a:endParaRPr lang="ru-RU" sz="1600" kern="1200" dirty="0"/>
        </a:p>
      </dsp:txBody>
      <dsp:txXfrm>
        <a:off x="226361" y="72020"/>
        <a:ext cx="2042865" cy="1634292"/>
      </dsp:txXfrm>
    </dsp:sp>
    <dsp:sp modelId="{6318F549-EB59-4797-9057-3A0EE62512B2}">
      <dsp:nvSpPr>
        <dsp:cNvPr id="0" name=""/>
        <dsp:cNvSpPr/>
      </dsp:nvSpPr>
      <dsp:spPr>
        <a:xfrm rot="16200000">
          <a:off x="3291511" y="1335728"/>
          <a:ext cx="1646577" cy="61285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4385C7-47A4-461B-9DCB-A2F3DD55ACFC}">
      <dsp:nvSpPr>
        <dsp:cNvPr id="0" name=""/>
        <dsp:cNvSpPr/>
      </dsp:nvSpPr>
      <dsp:spPr>
        <a:xfrm>
          <a:off x="3093367" y="1722"/>
          <a:ext cx="2042865" cy="163429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Украина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Грузия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093367" y="1722"/>
        <a:ext cx="2042865" cy="1634292"/>
      </dsp:txXfrm>
    </dsp:sp>
    <dsp:sp modelId="{F2DAB898-95B6-469D-B80E-CC1D795AC944}">
      <dsp:nvSpPr>
        <dsp:cNvPr id="0" name=""/>
        <dsp:cNvSpPr/>
      </dsp:nvSpPr>
      <dsp:spPr>
        <a:xfrm rot="18901402">
          <a:off x="4585926" y="1483763"/>
          <a:ext cx="2753317" cy="61285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ADA62-FE1F-4D40-AB45-23ACF1270A14}">
      <dsp:nvSpPr>
        <dsp:cNvPr id="0" name=""/>
        <dsp:cNvSpPr/>
      </dsp:nvSpPr>
      <dsp:spPr>
        <a:xfrm>
          <a:off x="5914993" y="0"/>
          <a:ext cx="2042865" cy="163429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СНГ: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Азербайджан, Армения, Белоруссия, Казахстан, Киргизия, РФ</a:t>
          </a:r>
          <a:endParaRPr lang="ru-RU" sz="1600" kern="1200" dirty="0"/>
        </a:p>
      </dsp:txBody>
      <dsp:txXfrm>
        <a:off x="5914993" y="0"/>
        <a:ext cx="2042865" cy="1634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AE6FC-17CD-4792-8011-A1C1276C0D18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5AC7E-234F-4DF3-9639-C7398C4A51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5AC7E-234F-4DF3-9639-C7398C4A51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5AC7E-234F-4DF3-9639-C7398C4A51B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5AC7E-234F-4DF3-9639-C7398C4A51B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FEF13-D651-4BF1-9CD3-6EB9DBB795C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A89B4-A540-48D2-A612-A4F0589BE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employers.org.ua" TargetMode="External"/><Relationship Id="rId2" Type="http://schemas.openxmlformats.org/officeDocument/2006/relationships/hyperlink" Target="mailto:ovm@employers.org.u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pq.org.ua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pq.org.ua/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9318"/>
            <a:ext cx="7772400" cy="2331690"/>
          </a:xfrm>
        </p:spPr>
        <p:txBody>
          <a:bodyPr>
            <a:normAutofit/>
          </a:bodyPr>
          <a:lstStyle/>
          <a:p>
            <a:r>
              <a:rPr lang="ru-RU" dirty="0" smtClean="0"/>
              <a:t>Возможности членов МКСОР в сфере обучения на протяжении жизни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Алексей Мирошниченко</a:t>
            </a:r>
          </a:p>
          <a:p>
            <a:r>
              <a:rPr lang="ru-RU" dirty="0" smtClean="0"/>
              <a:t>Исполнительный Вице-президент Конфедерации работодателей Украины</a:t>
            </a:r>
          </a:p>
          <a:p>
            <a:r>
              <a:rPr lang="ru-RU" dirty="0" smtClean="0"/>
              <a:t>Ереван, 25 мая 2017</a:t>
            </a:r>
            <a:endParaRPr lang="ru-RU" dirty="0"/>
          </a:p>
        </p:txBody>
      </p:sp>
      <p:pic>
        <p:nvPicPr>
          <p:cNvPr id="4" name="Picture 2" descr="Конфедерація роботодавців Україн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0"/>
            <a:ext cx="2880320" cy="985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1520" y="620688"/>
            <a:ext cx="5617319" cy="868958"/>
          </a:xfrm>
        </p:spPr>
        <p:txBody>
          <a:bodyPr>
            <a:noAutofit/>
          </a:bodyPr>
          <a:lstStyle/>
          <a:p>
            <a:pPr algn="l"/>
            <a:r>
              <a:rPr lang="ru-RU" sz="2400" b="1" dirty="0" err="1" smtClean="0"/>
              <a:t>Репозитарий</a:t>
            </a:r>
            <a:r>
              <a:rPr lang="ru-RU" sz="2400" b="1" dirty="0" smtClean="0"/>
              <a:t> профессиональных квалификаций</a:t>
            </a:r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l="18296" t="5943" r="17804"/>
          <a:stretch/>
        </p:blipFill>
        <p:spPr>
          <a:xfrm>
            <a:off x="755576" y="1844824"/>
            <a:ext cx="7776864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0" y="0"/>
          <a:ext cx="2114550" cy="600075"/>
        </p:xfrm>
        <a:graphic>
          <a:graphicData uri="http://schemas.openxmlformats.org/presentationml/2006/ole">
            <p:oleObj spid="_x0000_s26626" name="Точечный рисунок" r:id="rId4" imgW="8832345" imgH="2491956" progId="PBrush">
              <p:embed/>
            </p:oleObj>
          </a:graphicData>
        </a:graphic>
      </p:graphicFrame>
      <p:pic>
        <p:nvPicPr>
          <p:cNvPr id="5" name="Picture 2" descr="Конфедерація роботодавців Україн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0"/>
            <a:ext cx="2880320" cy="985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50904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Поддержка</a:t>
            </a:r>
            <a:r>
              <a:rPr lang="ru-RU" b="1" dirty="0" smtClean="0"/>
              <a:t> </a:t>
            </a:r>
            <a:r>
              <a:rPr lang="ru-RU" sz="3600" b="1" dirty="0" smtClean="0"/>
              <a:t>инициативы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Одобрение МКСОР</a:t>
            </a:r>
          </a:p>
          <a:p>
            <a:r>
              <a:rPr lang="ru-RU" dirty="0" smtClean="0"/>
              <a:t>Определение в странах-членах МКСОР национальных органов/организаций – корреспондентов – ответственных за размещение информации на портале</a:t>
            </a:r>
          </a:p>
          <a:p>
            <a:r>
              <a:rPr lang="ru-RU" dirty="0" smtClean="0"/>
              <a:t>Определение категорий информации для размещения на портале</a:t>
            </a:r>
          </a:p>
          <a:p>
            <a:r>
              <a:rPr lang="ru-RU" dirty="0" smtClean="0"/>
              <a:t>Международная поддержка инициативы (ЕФО/</a:t>
            </a:r>
            <a:r>
              <a:rPr lang="en-US" dirty="0" smtClean="0"/>
              <a:t>ETF</a:t>
            </a:r>
            <a:r>
              <a:rPr lang="ru-RU" dirty="0" smtClean="0"/>
              <a:t>, РИПО)</a:t>
            </a:r>
          </a:p>
        </p:txBody>
      </p:sp>
      <p:pic>
        <p:nvPicPr>
          <p:cNvPr id="4" name="Picture 2" descr="Конфедерація роботодавців Украї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880320" cy="985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Спасибо за внимание!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Конфедерация работодателей Украины</a:t>
            </a:r>
          </a:p>
          <a:p>
            <a:pPr marL="457200" lvl="1" indent="0">
              <a:spcBef>
                <a:spcPts val="600"/>
              </a:spcBef>
              <a:buClr>
                <a:srgbClr val="7F7F7F"/>
              </a:buClr>
              <a:buSzPct val="25000"/>
              <a:buNone/>
            </a:pPr>
            <a:endParaRPr lang="uk-UA" sz="1600" dirty="0" smtClean="0">
              <a:solidFill>
                <a:srgbClr val="7F7F7F"/>
              </a:solidFill>
            </a:endParaRPr>
          </a:p>
          <a:p>
            <a:pPr marL="457200" lvl="1" indent="0">
              <a:spcBef>
                <a:spcPts val="600"/>
              </a:spcBef>
              <a:buClr>
                <a:srgbClr val="7F7F7F"/>
              </a:buClr>
              <a:buSzPct val="25000"/>
              <a:buNone/>
            </a:pPr>
            <a:r>
              <a:rPr lang="uk-UA" sz="1600" dirty="0" err="1" smtClean="0"/>
              <a:t>тел</a:t>
            </a:r>
            <a:r>
              <a:rPr lang="en-US" sz="1600" dirty="0" smtClean="0"/>
              <a:t>. +38 044 </a:t>
            </a:r>
            <a:r>
              <a:rPr lang="uk-UA" sz="1600" dirty="0" smtClean="0"/>
              <a:t>428 7501</a:t>
            </a:r>
          </a:p>
          <a:p>
            <a:pPr marL="457200" lvl="1">
              <a:spcBef>
                <a:spcPts val="600"/>
              </a:spcBef>
              <a:buClr>
                <a:srgbClr val="7F7F7F"/>
              </a:buClr>
              <a:buSzPct val="25000"/>
            </a:pPr>
            <a:r>
              <a:rPr lang="uk-UA" sz="1600" dirty="0" smtClean="0"/>
              <a:t>	</a:t>
            </a:r>
            <a:r>
              <a:rPr lang="en-US" sz="1600" dirty="0" smtClean="0"/>
              <a:t>+38 044 </a:t>
            </a:r>
            <a:r>
              <a:rPr lang="uk-UA" sz="1600" dirty="0" smtClean="0"/>
              <a:t>270 6007</a:t>
            </a:r>
            <a:endParaRPr lang="en-US" sz="1600" dirty="0" smtClean="0"/>
          </a:p>
          <a:p>
            <a:pPr marL="457200" lvl="1" indent="0">
              <a:spcBef>
                <a:spcPts val="600"/>
              </a:spcBef>
              <a:buClr>
                <a:srgbClr val="7F7F7F"/>
              </a:buClr>
              <a:buSzPct val="25000"/>
              <a:buNone/>
            </a:pPr>
            <a:r>
              <a:rPr lang="en-US" sz="1600" dirty="0" smtClean="0"/>
              <a:t>E-mail:</a:t>
            </a:r>
            <a:r>
              <a:rPr lang="en-US" sz="1600" dirty="0" smtClean="0">
                <a:solidFill>
                  <a:srgbClr val="7F7F7F"/>
                </a:solidFill>
              </a:rPr>
              <a:t> </a:t>
            </a:r>
            <a:r>
              <a:rPr lang="en-US" sz="1600" dirty="0" smtClean="0">
                <a:solidFill>
                  <a:srgbClr val="7F7F7F"/>
                </a:solidFill>
                <a:hlinkClick r:id="rId2"/>
              </a:rPr>
              <a:t>ovm@employers.org.ua</a:t>
            </a:r>
            <a:r>
              <a:rPr lang="en-US" sz="1600" dirty="0" smtClean="0">
                <a:solidFill>
                  <a:srgbClr val="7F7F7F"/>
                </a:solidFill>
              </a:rPr>
              <a:t> </a:t>
            </a:r>
          </a:p>
          <a:p>
            <a:pPr marL="457200" lvl="1" indent="0">
              <a:spcBef>
                <a:spcPts val="600"/>
              </a:spcBef>
              <a:buClr>
                <a:srgbClr val="7F7F7F"/>
              </a:buClr>
              <a:buSzPct val="25000"/>
              <a:buNone/>
            </a:pPr>
            <a:r>
              <a:rPr lang="en-US" sz="1600" dirty="0" smtClean="0">
                <a:solidFill>
                  <a:srgbClr val="7F7F7F"/>
                </a:solidFill>
                <a:hlinkClick r:id="rId3"/>
              </a:rPr>
              <a:t> info@employers.org.ua</a:t>
            </a:r>
            <a:r>
              <a:rPr lang="en-US" sz="1600" dirty="0" smtClean="0">
                <a:solidFill>
                  <a:srgbClr val="7F7F7F"/>
                </a:solidFill>
              </a:rPr>
              <a:t> </a:t>
            </a:r>
          </a:p>
          <a:p>
            <a:pPr marL="457200" lvl="1" indent="0">
              <a:spcBef>
                <a:spcPts val="600"/>
              </a:spcBef>
              <a:buClr>
                <a:srgbClr val="7F7F7F"/>
              </a:buClr>
              <a:buSzPct val="25000"/>
              <a:buNone/>
            </a:pPr>
            <a:endParaRPr lang="en-US" sz="1600" dirty="0" smtClean="0">
              <a:solidFill>
                <a:srgbClr val="7F7F7F"/>
              </a:solidFill>
            </a:endParaRPr>
          </a:p>
          <a:p>
            <a:pPr marL="457200" lvl="1" indent="0">
              <a:spcBef>
                <a:spcPts val="600"/>
              </a:spcBef>
              <a:buClr>
                <a:srgbClr val="7F7F7F"/>
              </a:buClr>
              <a:buSzPct val="25000"/>
              <a:buNone/>
            </a:pPr>
            <a:r>
              <a:rPr lang="en-US" sz="1600" dirty="0" smtClean="0"/>
              <a:t>Web:</a:t>
            </a:r>
            <a:r>
              <a:rPr lang="en-US" sz="1600" u="sng" dirty="0" smtClean="0">
                <a:solidFill>
                  <a:schemeClr val="hlink"/>
                </a:solidFill>
                <a:ea typeface="Calibri"/>
                <a:cs typeface="Calibri"/>
                <a:sym typeface="Calibri"/>
                <a:hlinkClick r:id="rId4"/>
              </a:rPr>
              <a:t> www.employers.org.ua</a:t>
            </a: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26968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/>
              <a:t>Современные задачи членов МКСОР и их стран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Обеспечить конкурентоспособности </a:t>
            </a:r>
            <a:r>
              <a:rPr lang="ru-RU" dirty="0"/>
              <a:t>экономики стран в ситуации экономической </a:t>
            </a:r>
            <a:r>
              <a:rPr lang="ru-RU" dirty="0" smtClean="0"/>
              <a:t>глобализации;</a:t>
            </a:r>
          </a:p>
          <a:p>
            <a:r>
              <a:rPr lang="ru-RU" dirty="0" smtClean="0"/>
              <a:t>Развивать человеческий капитал;</a:t>
            </a:r>
            <a:endParaRPr lang="ru-RU" dirty="0"/>
          </a:p>
          <a:p>
            <a:r>
              <a:rPr lang="ru-RU" dirty="0" smtClean="0"/>
              <a:t>Сохранить баланс между мобильностью людей и необходимостью обеспечения потребностей  экономики стран в достаточном количестве квалифицированных кадров;</a:t>
            </a:r>
            <a:endParaRPr lang="ru-RU" dirty="0"/>
          </a:p>
          <a:p>
            <a:r>
              <a:rPr lang="ru-RU" dirty="0" smtClean="0"/>
              <a:t>Использовать механизмы использования знаний и навыков людей из разных стран и разных квалификаций в течение как можно более длительного времени </a:t>
            </a:r>
          </a:p>
          <a:p>
            <a:r>
              <a:rPr lang="ru-RU" dirty="0"/>
              <a:t>Н</a:t>
            </a:r>
            <a:r>
              <a:rPr lang="ru-RU" dirty="0" smtClean="0"/>
              <a:t>еобходимость разработки и реализации стратегий обучения в течение всей жизни</a:t>
            </a:r>
          </a:p>
          <a:p>
            <a:endParaRPr lang="ru-RU" dirty="0"/>
          </a:p>
        </p:txBody>
      </p:sp>
      <p:pic>
        <p:nvPicPr>
          <p:cNvPr id="4" name="Picture 2" descr="Конфедерація роботодавців Україн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0"/>
            <a:ext cx="2880320" cy="985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26968" cy="1143000"/>
          </a:xfrm>
        </p:spPr>
        <p:txBody>
          <a:bodyPr>
            <a:noAutofit/>
          </a:bodyPr>
          <a:lstStyle/>
          <a:p>
            <a:pPr algn="l"/>
            <a:r>
              <a:rPr lang="ru-RU" sz="3100" b="1" dirty="0" smtClean="0"/>
              <a:t>Обучение на протяжении жизни – современные вызовы</a:t>
            </a: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Человек находится 20-25 лет а системе образования и 35 - 40 лет на рынке труда</a:t>
            </a:r>
          </a:p>
          <a:p>
            <a:r>
              <a:rPr lang="ru-RU" dirty="0" smtClean="0"/>
              <a:t>В среднем 5-7 раз меняет виды профессиональной деятельности</a:t>
            </a:r>
          </a:p>
          <a:p>
            <a:r>
              <a:rPr lang="ru-RU" dirty="0" smtClean="0"/>
              <a:t>Каждое изменение требует обновления знаний, умений на основе ранее приобретенных</a:t>
            </a:r>
          </a:p>
          <a:p>
            <a:r>
              <a:rPr lang="ru-RU" dirty="0" smtClean="0"/>
              <a:t>Предъявляются новые требования к знаниям, способам их освоения и передачи</a:t>
            </a:r>
          </a:p>
          <a:p>
            <a:pPr algn="ctr"/>
            <a:r>
              <a:rPr lang="ru-RU" b="1" dirty="0" smtClean="0"/>
              <a:t>Обучение на протяжении жизни (</a:t>
            </a:r>
            <a:r>
              <a:rPr lang="ru-RU" b="1" dirty="0" err="1" smtClean="0"/>
              <a:t>Life-lon</a:t>
            </a:r>
            <a:r>
              <a:rPr lang="en-US" b="1" dirty="0" smtClean="0"/>
              <a:t>g</a:t>
            </a:r>
            <a:r>
              <a:rPr lang="ru-RU" b="1" dirty="0" smtClean="0"/>
              <a:t> </a:t>
            </a:r>
            <a:r>
              <a:rPr lang="ru-RU" b="1" dirty="0" err="1" smtClean="0"/>
              <a:t>learning</a:t>
            </a:r>
            <a:r>
              <a:rPr lang="ru-RU" b="1" dirty="0" smtClean="0"/>
              <a:t>, LLL) – система, которая может дать ответы упомянутым вызовам</a:t>
            </a:r>
          </a:p>
          <a:p>
            <a:endParaRPr lang="ru-RU" dirty="0"/>
          </a:p>
        </p:txBody>
      </p:sp>
      <p:pic>
        <p:nvPicPr>
          <p:cNvPr id="4" name="Picture 2" descr="Конфедерація роботодавців Украї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880320" cy="985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55496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LLL</a:t>
            </a:r>
            <a:r>
              <a:rPr lang="ru-RU" b="1" dirty="0" smtClean="0"/>
              <a:t>: зачем?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«К 2030 году необходимо существенно увеличить количество молодых людей, владеющих необходимыми навыками, в т.ч профессионально-техническими навыками, для трудоустройства, получения достойной работы и занятия предпринимательской деятельностью» </a:t>
            </a:r>
            <a:r>
              <a:rPr lang="ru-RU" sz="2800" dirty="0" smtClean="0"/>
              <a:t>– </a:t>
            </a:r>
            <a:r>
              <a:rPr lang="ru-RU" sz="2000" i="1" dirty="0" smtClean="0"/>
              <a:t>Цель 4.4 Целей устойчивого развития 2016 – 2030 ООН</a:t>
            </a:r>
          </a:p>
          <a:p>
            <a:r>
              <a:rPr lang="ru-RU" dirty="0" smtClean="0"/>
              <a:t>“Обучение на протяжении жизни становится экономическим императивом. Технологические изменения требуют более сильных и устойчивых связей между сферами образования и рынком труда. “ – </a:t>
            </a:r>
            <a:r>
              <a:rPr lang="ru-RU" sz="2000" i="1" dirty="0" smtClean="0"/>
              <a:t>Эндрю </a:t>
            </a:r>
            <a:r>
              <a:rPr lang="ru-RU" sz="2000" i="1" dirty="0" err="1" smtClean="0"/>
              <a:t>Палмер</a:t>
            </a:r>
            <a:r>
              <a:rPr lang="ru-RU" sz="2000" i="1" dirty="0" smtClean="0"/>
              <a:t>, </a:t>
            </a:r>
            <a:r>
              <a:rPr lang="en-US" sz="2000" i="1" dirty="0" smtClean="0"/>
              <a:t>“The Economist”</a:t>
            </a:r>
            <a:endParaRPr lang="ru-RU" sz="2000" i="1" dirty="0"/>
          </a:p>
        </p:txBody>
      </p:sp>
      <p:pic>
        <p:nvPicPr>
          <p:cNvPr id="4" name="Picture 2" descr="Конфедерація роботодавців Украї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880320" cy="985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26968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/>
              <a:t>Что происходит сегодня?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Политика в сфере развития человеческого капитала слабо координирована</a:t>
            </a:r>
          </a:p>
          <a:p>
            <a:r>
              <a:rPr lang="ru-RU" sz="2400" dirty="0" smtClean="0"/>
              <a:t>На примере МКСОР: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3429000"/>
            <a:ext cx="1512168" cy="25202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ЕС: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Болгария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Венгрия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Латвия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Литва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Польша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Румыния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Эстония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23928" y="3573016"/>
            <a:ext cx="2016224" cy="136815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Украина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Грузия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60232" y="3573016"/>
            <a:ext cx="2016224" cy="20162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СНГ: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Азербайджан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Армения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Белоруссия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Казахстан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Киргизия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РФ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2051720" y="4077072"/>
            <a:ext cx="1872208" cy="1152128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</a:t>
            </a:r>
            <a:r>
              <a:rPr lang="ru-RU" sz="1200" dirty="0" smtClean="0">
                <a:solidFill>
                  <a:schemeClr val="tx1"/>
                </a:solidFill>
              </a:rPr>
              <a:t>бязательства по Соглашениям об ассоциации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95536" y="2852936"/>
            <a:ext cx="8388424" cy="3456384"/>
          </a:xfrm>
          <a:prstGeom prst="ellipse">
            <a:avLst/>
          </a:prstGeom>
          <a:solidFill>
            <a:schemeClr val="accent1">
              <a:lumMod val="20000"/>
              <a:lumOff val="80000"/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i="1" dirty="0" smtClean="0">
              <a:solidFill>
                <a:schemeClr val="tx1"/>
              </a:solidFill>
            </a:endParaRPr>
          </a:p>
          <a:p>
            <a:pPr algn="ctr"/>
            <a:r>
              <a:rPr lang="ru-RU" i="1" dirty="0" smtClean="0">
                <a:solidFill>
                  <a:schemeClr val="tx1"/>
                </a:solidFill>
              </a:rPr>
              <a:t>Болонский </a:t>
            </a:r>
            <a:r>
              <a:rPr lang="ru-RU" i="1" dirty="0" smtClean="0">
                <a:solidFill>
                  <a:schemeClr val="tx1"/>
                </a:solidFill>
              </a:rPr>
              <a:t>процесс</a:t>
            </a:r>
          </a:p>
          <a:p>
            <a:pPr algn="ctr"/>
            <a:r>
              <a:rPr lang="ru-RU" sz="1600" b="1" i="1" dirty="0" smtClean="0">
                <a:solidFill>
                  <a:schemeClr val="tx1"/>
                </a:solidFill>
              </a:rPr>
              <a:t>(только для сферы ВО)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9" name="Picture 2" descr="Конфедерація роботодавців Украї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880320" cy="985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82952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Что мы предлагаем?</a:t>
            </a:r>
            <a:endParaRPr lang="ru-RU" sz="3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12776"/>
          <a:ext cx="8229600" cy="4713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Конфедерація роботодавців Україн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0"/>
            <a:ext cx="2880320" cy="985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50904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/>
              <a:t>Информационный ресурс (площадка)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Должна обеспечивать (на начальном этапе):</a:t>
            </a:r>
          </a:p>
          <a:p>
            <a:pPr lvl="1"/>
            <a:r>
              <a:rPr lang="ru-RU" dirty="0" smtClean="0"/>
              <a:t>размещение доступной информации об активности стран-членов МКСОР в сфере развития </a:t>
            </a:r>
            <a:r>
              <a:rPr lang="en-US" dirty="0" smtClean="0"/>
              <a:t>LLL</a:t>
            </a:r>
            <a:r>
              <a:rPr lang="ru-RU" dirty="0" smtClean="0"/>
              <a:t> и профессиональных квалификаций (для рабочих профессий на первом этапе)</a:t>
            </a:r>
          </a:p>
          <a:p>
            <a:pPr lvl="1"/>
            <a:r>
              <a:rPr lang="ru-RU" dirty="0" smtClean="0"/>
              <a:t>публикацию основных национальных и международных документов сфере развития </a:t>
            </a:r>
            <a:r>
              <a:rPr lang="en-US" dirty="0" smtClean="0"/>
              <a:t>LLL</a:t>
            </a:r>
            <a:r>
              <a:rPr lang="ru-RU" dirty="0" smtClean="0"/>
              <a:t> и профессиональных квалификаций;</a:t>
            </a:r>
            <a:endParaRPr lang="ru-RU" dirty="0"/>
          </a:p>
          <a:p>
            <a:pPr lvl="1"/>
            <a:r>
              <a:rPr lang="ru-RU" dirty="0" smtClean="0"/>
              <a:t>обмен </a:t>
            </a:r>
            <a:r>
              <a:rPr lang="ru-RU" dirty="0"/>
              <a:t>опытом и информацией между организациями – членами МКСОР в сфере развития профессиональных квалификаций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 дальнейшем успешном развитии, </a:t>
            </a:r>
            <a:r>
              <a:rPr lang="ru-RU" dirty="0" smtClean="0"/>
              <a:t>ресурс мог </a:t>
            </a:r>
            <a:r>
              <a:rPr lang="ru-RU" dirty="0" smtClean="0"/>
              <a:t>бы содержать:</a:t>
            </a:r>
          </a:p>
          <a:p>
            <a:pPr lvl="1"/>
            <a:r>
              <a:rPr lang="ru-RU" dirty="0" smtClean="0"/>
              <a:t>Перечень национальных профессиональных квалификаций </a:t>
            </a:r>
          </a:p>
          <a:p>
            <a:pPr lvl="1"/>
            <a:r>
              <a:rPr lang="ru-RU" dirty="0" smtClean="0"/>
              <a:t>Механизмы сопоставимости квалификаций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Конфедерація роботодавців Украї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880320" cy="985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482952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Национальная активность</a:t>
            </a:r>
            <a:r>
              <a:rPr lang="en-US" sz="2800" b="1" dirty="0" smtClean="0"/>
              <a:t> </a:t>
            </a:r>
            <a:r>
              <a:rPr lang="ru-RU" sz="2800" b="1" dirty="0" smtClean="0"/>
              <a:t>в сфере развития квалификаций </a:t>
            </a:r>
            <a:r>
              <a:rPr lang="en-US" sz="2800" b="1" dirty="0" smtClean="0"/>
              <a:t>(</a:t>
            </a:r>
            <a:r>
              <a:rPr lang="ru-RU" sz="2800" b="1" dirty="0" smtClean="0"/>
              <a:t>Украина</a:t>
            </a:r>
            <a:r>
              <a:rPr lang="en-US" sz="2800" b="1" dirty="0" smtClean="0"/>
              <a:t>)</a:t>
            </a:r>
            <a:endParaRPr lang="ru-RU" sz="2800" b="1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 2008 года работодатели Украины принимают активное участие в формировании системы квалификаций в Украине</a:t>
            </a:r>
          </a:p>
          <a:p>
            <a:pPr lvl="1"/>
            <a:r>
              <a:rPr lang="ru-RU" dirty="0" smtClean="0"/>
              <a:t>законопроекты о Национальной системе квалификаций (2009 – 2011)</a:t>
            </a:r>
          </a:p>
          <a:p>
            <a:pPr lvl="1"/>
            <a:r>
              <a:rPr lang="ru-RU" dirty="0" smtClean="0"/>
              <a:t>первые профессиональные стандарты (2010)</a:t>
            </a:r>
          </a:p>
          <a:p>
            <a:pPr lvl="1"/>
            <a:r>
              <a:rPr lang="ru-RU" dirty="0" smtClean="0"/>
              <a:t>Участие в разработке Национальной рамки квалификаций (2011)</a:t>
            </a:r>
          </a:p>
          <a:p>
            <a:pPr lvl="1"/>
            <a:r>
              <a:rPr lang="ru-RU" dirty="0" smtClean="0"/>
              <a:t>Формирование системы подтверждения результатов неформального обучения (2012 - 2014)</a:t>
            </a:r>
          </a:p>
          <a:p>
            <a:pPr lvl="1"/>
            <a:r>
              <a:rPr lang="ru-RU" dirty="0" smtClean="0"/>
              <a:t>Создание Института профессиональных квалификаций  и </a:t>
            </a:r>
            <a:r>
              <a:rPr lang="ru-RU" dirty="0" err="1" smtClean="0"/>
              <a:t>Репозитария</a:t>
            </a:r>
            <a:r>
              <a:rPr lang="ru-RU" dirty="0" smtClean="0"/>
              <a:t> профессиональных квалификаций (2014)</a:t>
            </a:r>
          </a:p>
          <a:p>
            <a:pPr lvl="1"/>
            <a:r>
              <a:rPr lang="ru-RU" dirty="0" smtClean="0"/>
              <a:t>Соисполнители в Распоряжении Правительства Украины «О Плане мероприятий по выполнению Национальной рамки квалификаций на период 2016 – 2020 г.г» в правительственном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Конфедерація роботодавців Украї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880320" cy="985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73536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/>
              <a:t>Институт профессиональных </a:t>
            </a:r>
            <a:br>
              <a:rPr lang="ru-RU" sz="2800" b="1" dirty="0" smtClean="0"/>
            </a:br>
            <a:r>
              <a:rPr lang="ru-RU" sz="2800" b="1" dirty="0" smtClean="0"/>
              <a:t>квалификаций</a:t>
            </a:r>
            <a:endParaRPr lang="uk-UA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093915"/>
          </a:xfrm>
        </p:spPr>
        <p:txBody>
          <a:bodyPr>
            <a:normAutofit/>
          </a:bodyPr>
          <a:lstStyle/>
          <a:p>
            <a:r>
              <a:rPr lang="ru-RU" sz="1900" dirty="0" smtClean="0"/>
              <a:t>Общественная организация, созданная в 2014г. как координирующий орган для целей реализации Системы профессиональных квалификаций</a:t>
            </a:r>
          </a:p>
          <a:p>
            <a:r>
              <a:rPr lang="en-US" sz="2400" dirty="0" smtClean="0">
                <a:hlinkClick r:id="rId3"/>
              </a:rPr>
              <a:t>www.ipq.org.ua</a:t>
            </a:r>
            <a:r>
              <a:rPr lang="en-US" sz="2400" dirty="0" smtClean="0"/>
              <a:t> </a:t>
            </a:r>
            <a:endParaRPr lang="ru-RU" sz="1800" dirty="0" smtClean="0"/>
          </a:p>
          <a:p>
            <a:endParaRPr lang="en-US" dirty="0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83553969"/>
              </p:ext>
            </p:extLst>
          </p:nvPr>
        </p:nvGraphicFramePr>
        <p:xfrm>
          <a:off x="333377" y="3039576"/>
          <a:ext cx="8196098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6606"/>
                <a:gridCol w="2479492"/>
              </a:tblGrid>
              <a:tr h="342611">
                <a:tc>
                  <a:txBody>
                    <a:bodyPr/>
                    <a:lstStyle/>
                    <a:p>
                      <a:r>
                        <a:rPr lang="ru-RU" dirty="0" smtClean="0"/>
                        <a:t>Цели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390815">
                <a:tc>
                  <a:txBody>
                    <a:bodyPr/>
                    <a:lstStyle/>
                    <a:p>
                      <a:pPr marL="742950" lvl="1" indent="-285750">
                        <a:buFont typeface="Arial" pitchFamily="34" charset="0"/>
                        <a:buChar char="•"/>
                      </a:pPr>
                      <a:r>
                        <a:rPr lang="ru-RU" sz="1600" dirty="0" smtClean="0"/>
                        <a:t>Содействие формированию единой общепризнанной системы профессиональных квалификаций</a:t>
                      </a:r>
                    </a:p>
                    <a:p>
                      <a:pPr marL="742950" lvl="1" indent="-285750">
                        <a:buFont typeface="Arial" pitchFamily="34" charset="0"/>
                        <a:buChar char="•"/>
                      </a:pPr>
                      <a:r>
                        <a:rPr lang="ru-RU" sz="1600" dirty="0" smtClean="0"/>
                        <a:t>Содействие</a:t>
                      </a:r>
                      <a:r>
                        <a:rPr lang="ru-RU" sz="1600" baseline="0" dirty="0" smtClean="0"/>
                        <a:t> в р</a:t>
                      </a:r>
                      <a:r>
                        <a:rPr lang="ru-RU" sz="1600" dirty="0" smtClean="0"/>
                        <a:t>азработке профессиональных стандартов</a:t>
                      </a:r>
                    </a:p>
                    <a:p>
                      <a:pPr marL="742950" lvl="1" indent="-285750">
                        <a:buFont typeface="Arial" pitchFamily="34" charset="0"/>
                        <a:buChar char="•"/>
                      </a:pPr>
                      <a:r>
                        <a:rPr lang="ru-RU" sz="1600" dirty="0" smtClean="0"/>
                        <a:t>Улучшение качества образования</a:t>
                      </a:r>
                    </a:p>
                    <a:p>
                      <a:pPr marL="742950" lvl="1" indent="-285750">
                        <a:buFont typeface="Arial" pitchFamily="34" charset="0"/>
                        <a:buChar char="•"/>
                      </a:pPr>
                      <a:r>
                        <a:rPr lang="ru-RU" sz="1600" dirty="0" smtClean="0"/>
                        <a:t>Совершенствование механизмов формирования государственного заказа на подготовку кадров</a:t>
                      </a:r>
                    </a:p>
                    <a:p>
                      <a:pPr marL="742950" lvl="1" indent="-285750">
                        <a:buFont typeface="Arial" pitchFamily="34" charset="0"/>
                        <a:buChar char="•"/>
                      </a:pPr>
                      <a:r>
                        <a:rPr lang="ru-RU" sz="1600" dirty="0" smtClean="0"/>
                        <a:t>Разработка национальной системы профессиональной ориентации и построения карьерной траектории человека</a:t>
                      </a:r>
                      <a:endParaRPr lang="uk-UA" sz="1600" dirty="0" smtClean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2" descr="C:\Users\Колишко\AppData\Local\Microsoft\Windows\Temporary Internet Files\Content.Outlook\5RR82OWW\Макет4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797" y="3068960"/>
            <a:ext cx="2491641" cy="3024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80329862"/>
              </p:ext>
            </p:extLst>
          </p:nvPr>
        </p:nvGraphicFramePr>
        <p:xfrm>
          <a:off x="81186" y="92621"/>
          <a:ext cx="2114550" cy="600075"/>
        </p:xfrm>
        <a:graphic>
          <a:graphicData uri="http://schemas.openxmlformats.org/presentationml/2006/ole">
            <p:oleObj spid="_x0000_s1026" name="Точечный рисунок" r:id="rId5" imgW="8832345" imgH="2491956" progId="PBrush">
              <p:embed/>
            </p:oleObj>
          </a:graphicData>
        </a:graphic>
      </p:graphicFrame>
      <p:pic>
        <p:nvPicPr>
          <p:cNvPr id="8" name="Picture 2" descr="Конфедерація роботодавців Україн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0"/>
            <a:ext cx="2880320" cy="985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246222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605</Words>
  <Application>Microsoft Office PowerPoint</Application>
  <PresentationFormat>Экран (4:3)</PresentationFormat>
  <Paragraphs>107</Paragraphs>
  <Slides>12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Точечный рисунок</vt:lpstr>
      <vt:lpstr>Возможности членов МКСОР в сфере обучения на протяжении жизни</vt:lpstr>
      <vt:lpstr>Современные задачи членов МКСОР и их стран</vt:lpstr>
      <vt:lpstr>Обучение на протяжении жизни – современные вызовы</vt:lpstr>
      <vt:lpstr>LLL: зачем? </vt:lpstr>
      <vt:lpstr>Что происходит сегодня?</vt:lpstr>
      <vt:lpstr>Что мы предлагаем?</vt:lpstr>
      <vt:lpstr>Информационный ресурс (площадка)</vt:lpstr>
      <vt:lpstr>Национальная активность в сфере развития квалификаций (Украина)</vt:lpstr>
      <vt:lpstr>Институт профессиональных  квалификаций</vt:lpstr>
      <vt:lpstr>Репозитарий профессиональных квалификаций</vt:lpstr>
      <vt:lpstr>Поддержка инициативы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Возможности членов МКСОР в сфере обучения на протяжении жизни</dc:title>
  <dc:creator>user</dc:creator>
  <cp:lastModifiedBy>user</cp:lastModifiedBy>
  <cp:revision>5</cp:revision>
  <dcterms:created xsi:type="dcterms:W3CDTF">2017-05-18T08:31:58Z</dcterms:created>
  <dcterms:modified xsi:type="dcterms:W3CDTF">2017-05-22T09:02:05Z</dcterms:modified>
</cp:coreProperties>
</file>